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2" r:id="rId5"/>
    <p:sldId id="263" r:id="rId6"/>
    <p:sldId id="264" r:id="rId7"/>
    <p:sldId id="258" r:id="rId8"/>
    <p:sldId id="259" r:id="rId9"/>
    <p:sldId id="260" r:id="rId10"/>
    <p:sldId id="266" r:id="rId11"/>
    <p:sldId id="267" r:id="rId12"/>
    <p:sldId id="265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4869-B13F-42E6-8437-16F4401D2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E813A6-5B7F-4730-88B9-EF27AE777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9E6B81-AA64-4169-8D50-106F36C6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2E4B77-92C7-452C-A047-63AF1072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76A0D7-3055-4553-9F43-D57A8162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181DC-B087-423C-8966-48173586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DD889C-08DC-4829-8919-350EABF8E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37E44-CC43-4E08-9A7F-A5C243E0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3AD5C3-31A0-4EEF-9F6A-506BDE70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C471E-7E7C-4A92-A444-D388848D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27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670550-8CB5-4EA6-B01D-68995EB0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C91086-B0B2-4CC3-AF3A-F280ADCB2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7EF84B-8C0B-436E-B26F-DE1CBBF7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49B16D-9A10-46ED-8D81-10C41D75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855820-A64E-4F8F-8ADB-F790BF52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44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4B51D-4C11-4636-9A59-A48CCA89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868AD9-0087-4282-96AC-61BC6E11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B174FE-A0A0-4DB1-8573-EE7773F1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4CF4AA-1C02-4233-9611-0106B250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765903-C2C7-40ED-9ED0-AD708BCD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1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B1300-BE23-4970-BA7E-76DFF75C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48FFF1-5315-4BE0-B638-42CAE4B7C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932368-38D4-42DC-9A90-10E95C99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42C711-A551-4156-B1CD-EA983E9C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7EBE56-0EDA-40B7-98BA-A8E3E3A3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41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C1268-33F4-4617-8A00-4CEB6EEC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AEF6E-4CC5-48ED-A726-8A6D2D6F7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855C82-EA34-4C39-A9CC-23179492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F1519C-EBC6-49C7-B7E1-E94C505B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54E4C1-52C8-4C39-8CE1-DE47A6A7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CDE026-D40B-4EEB-9255-1900A8AE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06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7C732-FC8E-41DA-8F5D-4D794D08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2D1C07-C3EC-4EF6-B4CF-6E31900C8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7B8E36-C179-4193-8AF7-95AF8266C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FB2264-1494-4896-8A9D-2E20062C0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426C84A-29D6-4C2E-91D2-FA8372B80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FBE245-3CB0-43F3-9C97-7B14AF8E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421A502-AF4E-4E37-B380-8660E633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DDC4D3-F0AB-4DC0-A70E-A8084F8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A1E16-D936-40E6-92A0-B07F5FDC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11AB90-1745-42E5-BCC6-D0E55B24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122C0A-F71C-42FF-8014-C51D1F9A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637B78-A4B0-4B73-899B-08C90A1F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70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963D3A8-2BC7-4AAC-90DC-2CB2A11A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7E5C3-313B-4401-9DDD-907973EB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5274DD-5D7C-4A1C-A3F8-656CA805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3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51355-7627-4B47-A2BA-D8614532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F298A-C8CE-4158-9A1C-214F25DB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7CCC86-F1D4-456A-89BB-7300CA2C7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4C4E1B-C890-4C56-A96E-E37D5BF7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2B2F4C-45F1-4775-BA05-C32635FD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21CD31-A611-4D21-AF14-AD1DD0CA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831C4-51FE-49BD-88BB-F25122EE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8D7DD2-06A0-4EA0-B697-33E282DBC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592128-F366-45C2-83B0-293F1369A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0D8FB2-31E1-44B8-85E8-4CCA17C3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D76DFD-A185-4B53-9A7B-3F16774A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AA7433-31DF-4225-9E08-C00F8C3A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E6DC5E-0B7C-4021-9887-DD9C5E2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22CC8A-FCC5-498C-AEA0-183C853B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5941D1-A5EC-4E82-8EBF-505FDDBA4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3D54-554F-4582-A6DB-CDC4E488B2A8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6E63FB-F45B-4B14-B2A3-F56A81544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13CB50-7444-4FBB-9ED8-76DF29CF8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3F0D-2F69-4AE7-85A7-FF9648EE7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9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453D8-011B-4366-B8ED-DD424686C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Aula 7 - A crise da sociedade escravista e sua dinâmica político-cultural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30E68-9DD3-43D7-A167-8B23E3202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História do Brasil Independente I </a:t>
            </a:r>
          </a:p>
          <a:p>
            <a:r>
              <a:rPr lang="pt-BR"/>
              <a:t>Marcos Napolitano</a:t>
            </a:r>
          </a:p>
        </p:txBody>
      </p:sp>
    </p:spTree>
    <p:extLst>
      <p:ext uri="{BB962C8B-B14F-4D97-AF65-F5344CB8AC3E}">
        <p14:creationId xmlns:p14="http://schemas.microsoft.com/office/powerpoint/2010/main" val="119399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8262F-3AF0-4B30-8591-899C04B3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2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Crise cultural e crise política: como pensar o Brasil?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3CE08A-56DC-4264-AB0B-661330F3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Polêmica sobre o papel do Romantismo (1873): Machado de Assis – “O instinto da nacionalidade” / Silvio Romero – “pieguice, </a:t>
            </a:r>
            <a:r>
              <a:rPr lang="pt-BR" dirty="0" err="1"/>
              <a:t>condoreirismo</a:t>
            </a:r>
            <a:r>
              <a:rPr lang="pt-BR" dirty="0"/>
              <a:t>, falsificação indianista da nação”</a:t>
            </a:r>
          </a:p>
          <a:p>
            <a:r>
              <a:rPr lang="pt-BR" dirty="0"/>
              <a:t>Franklin Távora – prefácio do “O cabeleira”, 1876 – regionalismo – literatura do norte X literatura do sul &gt; 1) senso da terra; 2) patriotismo regional; 3) norte – região considerada “mais brasileira”</a:t>
            </a:r>
          </a:p>
          <a:p>
            <a:r>
              <a:rPr lang="pt-BR" dirty="0"/>
              <a:t>“Panelinhas” ou “igrejinhas” (coteries) literária</a:t>
            </a:r>
          </a:p>
          <a:p>
            <a:r>
              <a:rPr lang="pt-BR" dirty="0"/>
              <a:t>“Escola do Recife”: cientificismo</a:t>
            </a:r>
          </a:p>
          <a:p>
            <a:r>
              <a:rPr lang="pt-BR" dirty="0"/>
              <a:t>Revista Brasileira (1895, José Veríssimo) e ABL (julho, 1897), reunidos em torno de Machado – José Veríssimo, Coelho Neto, Visconde de Taunay, Joaquim Nabuco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51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2D890133-D141-4683-9AE0-2B4A04DE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774"/>
          </a:xfrm>
        </p:spPr>
        <p:txBody>
          <a:bodyPr/>
          <a:lstStyle/>
          <a:p>
            <a:pPr algn="ctr" eaLnBrk="1" hangingPunct="1"/>
            <a:r>
              <a:rPr lang="pt-BR" altLang="pt-BR" sz="3600" dirty="0"/>
              <a:t>Realismo e Naturalismo</a:t>
            </a: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9E52268C-F328-45F1-9944-95B36442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900"/>
            <a:ext cx="10515600" cy="4951063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800" dirty="0"/>
              <a:t>A partir de 1870, o romantismo começa a ser criticado por críticos e literatos, coincidindo com a crise ideológica e política do Império.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800" dirty="0"/>
              <a:t>Diferenças entre o realismo e o naturalismo: narração ou descrição?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800" dirty="0" err="1"/>
              <a:t>Aluisio</a:t>
            </a:r>
            <a:r>
              <a:rPr lang="pt-BR" altLang="pt-BR" sz="2800" dirty="0"/>
              <a:t> Azevedo – </a:t>
            </a:r>
            <a:r>
              <a:rPr lang="pt-BR" altLang="pt-BR" sz="2800" i="1" dirty="0"/>
              <a:t>O mulato </a:t>
            </a:r>
            <a:r>
              <a:rPr lang="pt-BR" altLang="pt-BR" sz="2800" dirty="0"/>
              <a:t>(1881) e </a:t>
            </a:r>
            <a:r>
              <a:rPr lang="pt-BR" altLang="pt-BR" sz="2800" i="1" dirty="0"/>
              <a:t>O Cortiço </a:t>
            </a:r>
            <a:r>
              <a:rPr lang="pt-BR" altLang="pt-BR" sz="2800" dirty="0"/>
              <a:t>(1890)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800" dirty="0"/>
              <a:t>Raul Pompéia (</a:t>
            </a:r>
            <a:r>
              <a:rPr lang="pt-BR" altLang="pt-BR" sz="2800" i="1" dirty="0"/>
              <a:t>O Ateneu</a:t>
            </a:r>
            <a:r>
              <a:rPr lang="pt-BR" altLang="pt-BR" sz="2800" dirty="0"/>
              <a:t>, 1888)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800" dirty="0"/>
              <a:t>Machado de Assis (Memórias Póstumas de Brás Cubas, 1881; </a:t>
            </a:r>
            <a:r>
              <a:rPr lang="pt-BR" altLang="pt-BR" sz="2800" i="1" dirty="0"/>
              <a:t>Várias Histórias </a:t>
            </a:r>
            <a:r>
              <a:rPr lang="pt-BR" altLang="pt-BR" sz="2800" dirty="0"/>
              <a:t>(Contos, 1884-1891); </a:t>
            </a:r>
            <a:r>
              <a:rPr lang="pt-BR" altLang="pt-BR" sz="2800" i="1" dirty="0"/>
              <a:t>Papéis Avulsos </a:t>
            </a:r>
            <a:r>
              <a:rPr lang="pt-BR" altLang="pt-BR" sz="2800" dirty="0"/>
              <a:t>(Contos, 1882); </a:t>
            </a:r>
            <a:r>
              <a:rPr lang="pt-BR" altLang="pt-BR" sz="2800" i="1" dirty="0"/>
              <a:t>Dom Casmurro</a:t>
            </a:r>
            <a:r>
              <a:rPr lang="pt-BR" altLang="pt-BR" sz="2800" dirty="0"/>
              <a:t>, 1899)</a:t>
            </a:r>
          </a:p>
        </p:txBody>
      </p:sp>
    </p:spTree>
    <p:extLst>
      <p:ext uri="{BB962C8B-B14F-4D97-AF65-F5344CB8AC3E}">
        <p14:creationId xmlns:p14="http://schemas.microsoft.com/office/powerpoint/2010/main" val="387607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0C361-2FD3-49E8-BAF7-E2658F9D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339"/>
          </a:xfrm>
        </p:spPr>
        <p:txBody>
          <a:bodyPr/>
          <a:lstStyle/>
          <a:p>
            <a:pPr algn="ctr"/>
            <a:r>
              <a:rPr lang="pt-BR" dirty="0"/>
              <a:t>Crise cultural – “Geração de 1870”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06BC77-A283-492A-B476-B52D2AC5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464"/>
            <a:ext cx="10515600" cy="50414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Escola do Recife (nomeada ironicamente como “Escola teuto-sergipana” por Veríssimo): reação ao indianismo, romantismo, clericalismo e </a:t>
            </a:r>
            <a:r>
              <a:rPr lang="pt-BR"/>
              <a:t>a metafísica</a:t>
            </a:r>
            <a:r>
              <a:rPr lang="pt-BR" dirty="0"/>
              <a:t>. Em defesa do naturalismo, da literatura como expressão de leis objetivas da </a:t>
            </a:r>
            <a:r>
              <a:rPr lang="pt-BR" dirty="0" err="1"/>
              <a:t>socidade</a:t>
            </a:r>
            <a:r>
              <a:rPr lang="pt-BR" dirty="0"/>
              <a:t>. Crítica à herança portuguesa (sub-raça branca, greco-latina). </a:t>
            </a:r>
          </a:p>
          <a:p>
            <a:pPr algn="just"/>
            <a:r>
              <a:rPr lang="pt-BR" dirty="0"/>
              <a:t>Tobias Barreto, Silvio Romero (ver “Literatura Brasileira e Crítica Moderna” IN Autores Brasileiros / Naturalismo em literatura, 1882 // História da Literatura Brasileira), Araripe Junior, Clóvis </a:t>
            </a:r>
            <a:r>
              <a:rPr lang="pt-BR" dirty="0" err="1"/>
              <a:t>Bevilacqua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Silvio Romero – influência de </a:t>
            </a:r>
            <a:r>
              <a:rPr lang="pt-BR" dirty="0" err="1"/>
              <a:t>Hipolyte</a:t>
            </a:r>
            <a:r>
              <a:rPr lang="pt-BR" dirty="0"/>
              <a:t> Taine e do “evolucionismo </a:t>
            </a:r>
            <a:r>
              <a:rPr lang="pt-BR" dirty="0" err="1"/>
              <a:t>spenceriano</a:t>
            </a:r>
            <a:r>
              <a:rPr lang="pt-BR" dirty="0"/>
              <a:t>”: determinismo literário: escrita como reflexo da cultura; cultura como produto da raça, das tradições e do meio geográfico. </a:t>
            </a:r>
          </a:p>
          <a:p>
            <a:pPr algn="just"/>
            <a:r>
              <a:rPr lang="pt-BR" dirty="0"/>
              <a:t>DEBATE: José Veríssimo (ligado à Machado de Assis), tese da “literatura brasileira como ramo da portuguesa”  </a:t>
            </a:r>
            <a:r>
              <a:rPr lang="pt-BR" i="1" dirty="0"/>
              <a:t>versus</a:t>
            </a:r>
            <a:r>
              <a:rPr lang="pt-BR" dirty="0"/>
              <a:t> Silvio Romero: literatura como sinônimo de cultura letrada, síntese dos determinismos sociais </a:t>
            </a:r>
            <a:r>
              <a:rPr lang="pt-BR" i="1" dirty="0"/>
              <a:t>versus</a:t>
            </a:r>
            <a:r>
              <a:rPr lang="pt-BR" dirty="0"/>
              <a:t> Veríssimo: literatura como sinônimo de “arte da palavra” (espírito)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94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C050B2-88D4-4298-9F7D-6D65E130D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51" y="0"/>
            <a:ext cx="789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7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FDAC19-1EF8-4D1F-AF25-188BD380A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51" y="0"/>
            <a:ext cx="789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738910-D3BB-44BA-9921-FA93A89A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51" y="0"/>
            <a:ext cx="789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31222-2C8E-4343-8234-9EA23981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081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IMPÉRIO: CRISE DA ORDEM SENHORIAL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523202-BB00-41B5-A8B5-8D549009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207"/>
            <a:ext cx="10515600" cy="58380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sz="4000" dirty="0"/>
              <a:t>Prática política imperial (</a:t>
            </a:r>
            <a:r>
              <a:rPr lang="pt-BR" sz="4000" dirty="0" err="1"/>
              <a:t>Angela</a:t>
            </a:r>
            <a:r>
              <a:rPr lang="pt-BR" sz="4000" dirty="0"/>
              <a:t> Alonso) – Funcionamento efetivo das instituições, a começar pela instituição servil; Ritmo lento dos debates parlamentares; tomada de decisões por consenso; hierarquia das posições sócio-políticas. Missão do Império, conforme a elite política ligada à Coroa:  criar, formar e civilizar o povo brasileiro, pois os escravos e mestiços eram vistos sob o signo da anomia; ao mesmo tempo, regrar os conflitos entre as facções das elites senhoriais; </a:t>
            </a:r>
          </a:p>
          <a:p>
            <a:pPr algn="just"/>
            <a:r>
              <a:rPr lang="pt-BR" sz="4000" dirty="0"/>
              <a:t>A percepção de uma crise no Império configura-se plenamente quando estas práticas não mais regulam a vida política hegemônica. </a:t>
            </a:r>
          </a:p>
          <a:p>
            <a:pPr algn="just"/>
            <a:r>
              <a:rPr lang="pt-BR" sz="4000" dirty="0"/>
              <a:t>Núcleos da tradição imperial são questionados, do ponto de vista intelectual e político, a partir de 1870: 1) indianismo romântico; 2) liberalismo </a:t>
            </a:r>
            <a:r>
              <a:rPr lang="pt-BR" sz="4000" dirty="0" err="1"/>
              <a:t>estamental</a:t>
            </a:r>
            <a:r>
              <a:rPr lang="pt-BR" sz="4000" dirty="0"/>
              <a:t>; 3) catolicismo hierárquico. </a:t>
            </a:r>
          </a:p>
          <a:p>
            <a:pPr algn="just"/>
            <a:r>
              <a:rPr lang="pt-BR" sz="4000" dirty="0"/>
              <a:t>Ao mesmo tempo, critica-se a centralização (“Poder Pessoal” do Imperador) e as instituições centrais (Conselho de Estado e Senado Vitalício): Manifesto Republicano de 1870.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81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B5C6E-E5A7-44B7-95FE-6F1BCA0E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Reação da Coroa à crise da ordem senhorial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783A93-ADBC-4EA1-9120-411C7A3E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156"/>
            <a:ext cx="10515600" cy="48332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Resposta da Coroa: tentativa de reforma dentro da ordem senhorial (Gabinete Rio Branco, Partido Conservador):  limitação paulatina do patriarcalismo colonial, criação de uma esfera pública limitadíssima mas não diretamente ligada ao patriarcalismo dos proprietários; tentativa de uma dominação burocrático-legal. </a:t>
            </a:r>
          </a:p>
          <a:p>
            <a:pPr algn="just"/>
            <a:r>
              <a:rPr lang="pt-BR" dirty="0"/>
              <a:t>Reformas: Lei de naturalização; Comissão do registro geral de terras públicas e possuídas; Reforma judiciária  (tornar o judiciário uma burocracia moderna); Tentativa de laicização das instituições – registro civil – o que igreja não aceitou; Unificação de pesos e medidas; Reforma comercial e aduaneira; Expansão das comunicações; Lei do Terço (1875); Reforma de ensino (tentativa de alfabetização, ensino profissionalizante, formação de professores,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algn="just"/>
            <a:r>
              <a:rPr lang="pt-BR" dirty="0"/>
              <a:t>“Desestabilizou a ordem saquarema (construída entre o período do Regresso – Conciliação), baseada no consenso partidário, religião ligada ao Estado, e na instituição servil. Entretanto, não foram plenamente implementadas” (ALONSO)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41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8B3A4-4922-43D9-998F-D92051FF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pPr algn="ctr"/>
            <a:r>
              <a:rPr lang="pt-BR" dirty="0"/>
              <a:t>Crise da Ordem Senhorial Escravista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B483A9-3E7E-4EA3-BC71-0691C64EB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5385916"/>
          </a:xfrm>
        </p:spPr>
        <p:txBody>
          <a:bodyPr>
            <a:normAutofit fontScale="77500" lnSpcReduction="20000"/>
          </a:bodyPr>
          <a:lstStyle/>
          <a:p>
            <a:r>
              <a:rPr lang="pt-BR" sz="3100" dirty="0"/>
              <a:t>Pressão internacional (Junta Francesa de Emancipação e ofensa pública do General paraguaio ao Imperador na rendição de Uruguaiana; Estudo de Pimenta Bueno sobre a “questão servil”, a pedido do Imperador, para o Conselho de Estado (1866)</a:t>
            </a:r>
          </a:p>
          <a:p>
            <a:r>
              <a:rPr lang="pt-BR" sz="3100" dirty="0"/>
              <a:t>Resolver a questão servil – questão de “forma e oportunidade” (Fala do Trono de 1967 e  resposta à Junta Francesa – gradualismo como estratégia)</a:t>
            </a:r>
          </a:p>
          <a:p>
            <a:r>
              <a:rPr lang="pt-BR" sz="3100" dirty="0"/>
              <a:t>Isolamento do Brasil diante do quadro geopolítico (derrota do Sul na Guerra Civil dos EUA, Reformas do sistema cubano, fim da servidão na Rússia)</a:t>
            </a:r>
          </a:p>
          <a:p>
            <a:r>
              <a:rPr lang="pt-BR" sz="3100" dirty="0"/>
              <a:t>Dificuldade no alistamento militar (agravado pela Guerra do Paraguai)</a:t>
            </a:r>
          </a:p>
          <a:p>
            <a:r>
              <a:rPr lang="pt-BR" sz="3100" dirty="0"/>
              <a:t>Libertação dos nascituros (“ingênuos”) – estabelecimento de um direito, que na opinião das elites </a:t>
            </a:r>
            <a:r>
              <a:rPr lang="pt-BR" sz="3100" dirty="0" err="1"/>
              <a:t>sócio-econômicas</a:t>
            </a:r>
            <a:r>
              <a:rPr lang="pt-BR" sz="3100" dirty="0"/>
              <a:t>, era uma subversão da ordem e uma ameaça à livre propriedade. A libertação deveria se manter nos padrões da Alforria (ato voluntário  do senhor proprietário).</a:t>
            </a:r>
          </a:p>
          <a:p>
            <a:r>
              <a:rPr lang="pt-BR" sz="3100" dirty="0"/>
              <a:t>Proposta do governo (Gabinete Rio Branco, Partido Conservador) em maio de 1871: “Reforma do Elemento Servil” (chamada ironicamente de “liberdade dos ventres”, pela oposição). Apoio dos deputados do Norte (atual Nordeste, oposição de MG e SP)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99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7FCA4-FB20-4E14-99BC-9A491E9B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Lei do “Ventre Livre” (1871)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E84485-CE3A-4DC2-A13D-FABDAB7D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9"/>
            <a:ext cx="10515600" cy="48304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Filho de escrava ficaria em poder do senhor até 8 anos, mesmo sendo considerado “livre”. </a:t>
            </a:r>
          </a:p>
          <a:p>
            <a:pPr algn="just"/>
            <a:r>
              <a:rPr lang="pt-BR" dirty="0"/>
              <a:t>A partir  daí, ou o senhor da mãe receberia indenização ou ficaria com o menor até 21 anos, utilizando seus serviços e garantindo educação. </a:t>
            </a:r>
          </a:p>
          <a:p>
            <a:pPr algn="just"/>
            <a:r>
              <a:rPr lang="pt-BR" dirty="0"/>
              <a:t>Criou-se o Fundo de Emancipação (impostos, doações, loterias, multas)</a:t>
            </a:r>
          </a:p>
          <a:p>
            <a:pPr algn="just"/>
            <a:r>
              <a:rPr lang="pt-BR" dirty="0"/>
              <a:t>O escravo passa a ter direito a pecúlio próprio (heranças, doações, fruto do trabalho) – aporia no campo do direito civil (Keila </a:t>
            </a:r>
            <a:r>
              <a:rPr lang="pt-BR" dirty="0" err="1"/>
              <a:t>Grinberg</a:t>
            </a:r>
            <a:r>
              <a:rPr lang="pt-BR" dirty="0"/>
              <a:t>)?</a:t>
            </a:r>
          </a:p>
          <a:p>
            <a:pPr algn="just"/>
            <a:r>
              <a:rPr lang="pt-BR" dirty="0"/>
              <a:t>Garantia de alforria por compra, com acordo de valor ou arbitramento do Estado, mesmo à revelia do senhor. </a:t>
            </a:r>
          </a:p>
          <a:p>
            <a:pPr algn="just"/>
            <a:r>
              <a:rPr lang="pt-BR" dirty="0"/>
              <a:t>Proibição da separação familiar e dos menores de 12 anos. </a:t>
            </a:r>
          </a:p>
          <a:p>
            <a:pPr algn="just"/>
            <a:r>
              <a:rPr lang="pt-BR" dirty="0"/>
              <a:t>Libertação do escravos pertencentes à Coroa e do Estado. </a:t>
            </a:r>
          </a:p>
          <a:p>
            <a:pPr algn="just"/>
            <a:r>
              <a:rPr lang="pt-BR" dirty="0"/>
              <a:t>Realização de um Censo (matrícula geral dos escravos)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63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9FA2A-DDD4-4716-80F3-68250DDD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339"/>
          </a:xfrm>
        </p:spPr>
        <p:txBody>
          <a:bodyPr/>
          <a:lstStyle/>
          <a:p>
            <a:pPr algn="ctr"/>
            <a:r>
              <a:rPr lang="pt-BR" dirty="0"/>
              <a:t>Sentido histórico da Lei do Ventre </a:t>
            </a:r>
            <a:r>
              <a:rPr lang="pt-BR" dirty="0" err="1"/>
              <a:t>LIvre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1B346B-DBB0-4995-890F-30EFC00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464"/>
            <a:ext cx="10515600" cy="53574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Expressão das dificuldades ideológicas para normatizar a questão do escravo e da escravidão no conjunto de leis civis (similar à ausência da questão na escravidão no ordenamento jurídico brasileiro de caráter nacional): Questão do “Código Negro”. </a:t>
            </a:r>
          </a:p>
          <a:p>
            <a:pPr algn="just"/>
            <a:r>
              <a:rPr lang="pt-BR" dirty="0"/>
              <a:t>Nomeação jurídica da “questão servil”: ausente do arranjo jurídico de sentido liberal, mas presente nos “Códigos de Posturas Municipais” (mais ligados à tradição das Ordenações do Antigo Regime). </a:t>
            </a:r>
          </a:p>
          <a:p>
            <a:pPr algn="just"/>
            <a:r>
              <a:rPr lang="pt-BR" dirty="0"/>
              <a:t>Dificuldade para ordenar a questão servil sem ferir os princípios do poder privado senhorial, base da “ordem e da prosperidade” do Império, sobretudo em momento de expansão da economia cafeeira (c. 1860). Ficção jurídica? </a:t>
            </a:r>
          </a:p>
          <a:p>
            <a:pPr algn="just"/>
            <a:r>
              <a:rPr lang="pt-BR" dirty="0"/>
              <a:t>Lei que teria retardado a liberdade efetiva ou reforma efetiva que minou a ideologia escravocrata? Abalo estrutural na ordem senhorial, à medida que era uma liberdade obrigada pelo poder público, pela Lei? </a:t>
            </a:r>
          </a:p>
          <a:p>
            <a:pPr algn="just"/>
            <a:r>
              <a:rPr lang="pt-BR" dirty="0"/>
              <a:t>Qual o papel dos jurisconsultos (Instituto dos Advogados do Brasil – Perdigão Malheiro, Teixeira de Freitas).</a:t>
            </a:r>
          </a:p>
          <a:p>
            <a:pPr algn="just"/>
            <a:r>
              <a:rPr lang="pt-BR" dirty="0"/>
              <a:t>Posicionamento do Estado diante das “ações de liberdade” impetradas por escravos e </a:t>
            </a:r>
            <a:r>
              <a:rPr lang="pt-BR" dirty="0" err="1"/>
              <a:t>ex-escravos</a:t>
            </a:r>
            <a:r>
              <a:rPr lang="pt-BR" dirty="0"/>
              <a:t> VER GRINBERG, Keila. </a:t>
            </a:r>
            <a:r>
              <a:rPr lang="pt-BR" i="1" dirty="0"/>
              <a:t>O Fiador dos Brasileiros </a:t>
            </a:r>
            <a:r>
              <a:rPr lang="pt-BR" dirty="0"/>
              <a:t>(sobre </a:t>
            </a:r>
            <a:r>
              <a:rPr lang="pt-BR" dirty="0" err="1"/>
              <a:t>Antonio</a:t>
            </a:r>
            <a:r>
              <a:rPr lang="pt-BR" dirty="0"/>
              <a:t> Rebouças) </a:t>
            </a:r>
          </a:p>
        </p:txBody>
      </p:sp>
    </p:spTree>
    <p:extLst>
      <p:ext uri="{BB962C8B-B14F-4D97-AF65-F5344CB8AC3E}">
        <p14:creationId xmlns:p14="http://schemas.microsoft.com/office/powerpoint/2010/main" val="317174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28238-280E-4259-A690-619B314C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83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Sentidos da crise: Décio </a:t>
            </a:r>
            <a:r>
              <a:rPr lang="pt-BR" dirty="0" err="1"/>
              <a:t>Saes</a:t>
            </a:r>
            <a:r>
              <a:rPr lang="pt-BR" dirty="0"/>
              <a:t>. </a:t>
            </a:r>
            <a:r>
              <a:rPr lang="pt-BR" i="1" dirty="0"/>
              <a:t>A formação do Estado Burguês no Brasil </a:t>
            </a:r>
            <a:r>
              <a:rPr lang="pt-BR" dirty="0"/>
              <a:t>(1888-1891)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9ACD67-20B8-4B74-A2A7-85D1A405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964"/>
            <a:ext cx="10515600" cy="5045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Brasil como “Estado escravista moderno” (pois não pode se ocupar da guerra externa como fonte de escravos). Daí uma das contradições com o Exercito Nacional, abolicionista e, progressivamente, republicano em choque com uma burocracia </a:t>
            </a:r>
            <a:r>
              <a:rPr lang="pt-BR" dirty="0" err="1"/>
              <a:t>pré</a:t>
            </a:r>
            <a:r>
              <a:rPr lang="pt-BR" dirty="0"/>
              <a:t>-burguesa: não mérito, ausência de regras de carreira, não separação função/cargo. (Ver também Wilma COSTA. </a:t>
            </a:r>
            <a:r>
              <a:rPr lang="pt-BR" i="1" dirty="0"/>
              <a:t>A espada de </a:t>
            </a:r>
            <a:r>
              <a:rPr lang="pt-BR" i="1" dirty="0" err="1"/>
              <a:t>Dâmocles</a:t>
            </a:r>
            <a:r>
              <a:rPr lang="pt-BR" dirty="0"/>
              <a:t>).  </a:t>
            </a:r>
          </a:p>
          <a:p>
            <a:pPr algn="just"/>
            <a:r>
              <a:rPr lang="pt-BR" dirty="0"/>
              <a:t>Tese: Crise do Estado escravista e transformação no Estado burguês – processo liderado pela classe média (“força dirigente”)  e pela luta dos escravos rurais rebelados a partir dos anos 1880 (“força principal”). Não foi um processo liderado pela classe dominante (conforme autor, não havia estrato “progressista” nela)</a:t>
            </a:r>
          </a:p>
          <a:p>
            <a:pPr algn="just"/>
            <a:r>
              <a:rPr lang="pt-BR" dirty="0"/>
              <a:t>Crise do Estado escravista – epicentro – Exército (escravidão impunha limites ao recrutamento – ao mesmo tempo que a geopolítica continental e mundial obrigava o Exército brasileiro a ser uma burocracia mais moderna e racionalizada).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3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AF972-866A-43CD-B061-B07C8E31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Sentidos da Crise: Robert CONRAD. </a:t>
            </a:r>
            <a:r>
              <a:rPr lang="pt-BR" i="1" dirty="0"/>
              <a:t>Os últimos anos da escravatura no Brasil.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891083-C143-4FC1-8C6A-A41519BC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93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Exército – papel fundamental da crise, que teve significado mais profundo, sociológico e político, do que uma mera “demanda corporativa”  </a:t>
            </a:r>
          </a:p>
          <a:p>
            <a:r>
              <a:rPr lang="pt-BR" dirty="0"/>
              <a:t>Questão militar não foi conjuntural mas estrutural – Cunha Matos e Sena Madureira, permitiram homenagens à Francisco Nascimento – herói abolicionista </a:t>
            </a:r>
            <a:r>
              <a:rPr lang="pt-BR" dirty="0" err="1"/>
              <a:t>cearente</a:t>
            </a:r>
            <a:r>
              <a:rPr lang="pt-BR" dirty="0"/>
              <a:t> -  manifestos na imprensa contra o papel de capitão do mato do Exercito - 1886-1888 – recebendo punição – rebelião na Academia Militar dos jovens oficiais em torno de Benjamin Constant)</a:t>
            </a:r>
          </a:p>
          <a:p>
            <a:r>
              <a:rPr lang="pt-BR" dirty="0"/>
              <a:t>Premissa – incompatibilidade estrutural entre ordem escravista senhorial e monopólio estatal da violência. </a:t>
            </a:r>
          </a:p>
        </p:txBody>
      </p:sp>
    </p:spTree>
    <p:extLst>
      <p:ext uri="{BB962C8B-B14F-4D97-AF65-F5344CB8AC3E}">
        <p14:creationId xmlns:p14="http://schemas.microsoft.com/office/powerpoint/2010/main" val="339909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1A8F7-BA96-4B55-BCDA-63449BA6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7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t-BR" dirty="0"/>
            </a:br>
            <a:r>
              <a:rPr lang="pt-BR" sz="3600" dirty="0"/>
              <a:t>Sentidos da Crise: Sidney CHALHOUB. Machado de Assis: historiador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52ACFC-B648-4831-A0AE-DE9276C4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Crise de 1871 – desagregação da sociedade senhorial. Tensão entre classe senhorial e Coroa pela forma e oportunidade do processo de emancipação – gradualismo e continuidade das relações sociais (caráter das leis emancipacionistas), legitimidade ou não da instituição servil; lógica de indenização (alforria) ou expropriação; criticas à intervenção do poder público para controlar a emancipação.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9579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1697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do Office</vt:lpstr>
      <vt:lpstr>Aula 7 - A crise da sociedade escravista e sua dinâmica político-cultural </vt:lpstr>
      <vt:lpstr>IMPÉRIO: CRISE DA ORDEM SENHORIAL</vt:lpstr>
      <vt:lpstr>Reação da Coroa à crise da ordem senhorial</vt:lpstr>
      <vt:lpstr>Crise da Ordem Senhorial Escravista</vt:lpstr>
      <vt:lpstr>Lei do “Ventre Livre” (1871)  </vt:lpstr>
      <vt:lpstr>Sentido histórico da Lei do Ventre LIvre</vt:lpstr>
      <vt:lpstr>Sentidos da crise: Décio Saes. A formação do Estado Burguês no Brasil (1888-1891)</vt:lpstr>
      <vt:lpstr>Sentidos da Crise: Robert CONRAD. Os últimos anos da escravatura no Brasil. </vt:lpstr>
      <vt:lpstr> Sentidos da Crise: Sidney CHALHOUB. Machado de Assis: historiador </vt:lpstr>
      <vt:lpstr>Crise cultural e crise política: como pensar o Brasil?</vt:lpstr>
      <vt:lpstr>Realismo e Naturalismo</vt:lpstr>
      <vt:lpstr>Crise cultural – “Geração de 1870”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7 - A crise da sociedade escravista e sua dinâmica político-cultural</dc:title>
  <dc:creator>Marcos Napolitano</dc:creator>
  <cp:lastModifiedBy>Marcos Napolitano</cp:lastModifiedBy>
  <cp:revision>26</cp:revision>
  <dcterms:created xsi:type="dcterms:W3CDTF">2018-02-09T16:30:22Z</dcterms:created>
  <dcterms:modified xsi:type="dcterms:W3CDTF">2018-04-23T13:49:13Z</dcterms:modified>
</cp:coreProperties>
</file>