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46EF68-F5E5-4F79-A4F1-8F730C8E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B2C0-BCDB-4FB0-AC5C-601974DF093D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3C17BD-95B0-4F09-95FA-A9E4E855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84686D-CA84-4DDD-82CC-05FC0021B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1B49D-B1B4-46F6-B460-9775BA8C3D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019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CB046D-CD1F-4447-AA93-55D8E733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14B77-17A4-4B57-ACF5-0AA32E0FC9AD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659C34-87B8-4DAF-8562-05C60B4F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E9E0B0-9EDC-4EA7-B920-47F5FEFE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5B0F3-0576-4F08-879D-00BB08AFD72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218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A17ECC-D5F0-4D44-AE52-3E70930C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8142B-913A-4070-97E9-6A039DAC302F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55810E-3BA2-487C-8FDF-5EC1E712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B51A92-D4E9-499B-80BE-32FB0DBA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B5116-FFFC-44BA-9C3C-2014079937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555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4E90E9-188B-482E-8DB3-1D987FF6B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4C2E-7AD2-4863-8D74-664CCE3A59F4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6679D7-918A-43FC-92F8-2F0FE78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B2E0E9-1C26-4F9E-8B88-F0C69F101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31CD8-130A-44A2-AD89-7463931B0A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472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AFE99F-8AE2-49CD-A615-2AB314002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07B42-239A-4713-93EA-4753AF9B3566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97F642-D69F-4771-B9E5-1359EA2B0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1E5863-778C-4471-81EB-5B624536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BFCF-7F18-43F7-8B18-011981B00C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399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6FF71E3-EE48-490E-8584-A3F6D01E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3D02-F40D-4799-8315-2A28EA92BB24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A79BCCF-0E57-455D-8DE2-115F3651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5BC2531C-7D66-4807-8E29-D6697182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DA4B6-34A8-4CE9-A76E-28EDFB24ACB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677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6F730BB2-8F43-487F-8EC3-3A83A72B1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3ED9E-7E72-43E7-B51E-2B26B8331BD8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FF4596F2-CE19-4715-A8F0-D467F7DFF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6D41036E-DBEF-4C32-9483-77A113D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38463-819B-441C-9D11-B5BF9D0177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10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828272E4-E8C6-42CB-8F0E-A84BCD90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91F4-4955-4FB4-9527-ABF9A6091501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521387F-2A0A-4891-AB83-A84ABDC2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ED04DCD9-2946-4167-BDD6-9265B1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C0E62-55C4-4A43-A517-B979060DF92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31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5F29B9DC-2836-402C-A801-26CA080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1A02D-156C-4599-81B3-7230308C8A04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0F936E19-8622-4C48-B5DF-EB2179BC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B9B18C78-4821-4C06-8EA0-6128B7E4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7EFA3-AFBB-4A33-BC4C-F367E09673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766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A73CBF66-3AFB-42E4-AC94-C251090D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F60E9-1423-43EF-AA98-F1976F55A43A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9B923CD-F18B-4BA0-8BE5-41B1FE49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DA8FEE5-105C-4789-B18A-62590B4B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3FFAC-C5BD-484B-ADE9-DBCEAF2BF7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9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10B4F09-A2F2-4EA9-B9BC-0550066A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644A-86CB-4F0B-BD38-B4DAD351482B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F22D087-70A6-4FE9-837A-FC9BA2E9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CF7335F-B7F2-496A-A192-864F1CC4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CD67D-BDDB-4F42-B774-80BA650D62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629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5DE8F31F-A28F-4BC6-AC47-5A5AE8F704C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67D3EE52-D263-4194-911B-78A9184780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471F3-B029-41B5-98C3-E2B37785C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F66404-6933-4A18-A408-220B879FC8CB}" type="datetimeFigureOut">
              <a:rPr lang="pt-BR"/>
              <a:pPr>
                <a:defRPr/>
              </a:pPr>
              <a:t>02/04/2018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7264C9-ADBE-46B4-A66D-D324B46E7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93C645-1BF5-4C87-87A0-BE6228CB3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F62A60C-B5FF-4711-9946-A8EFCF2BABD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54FEB1B5-4FAC-4FC3-B778-008A1B6A83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Aula 4: Historiografia: a busca da biografia nacional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B35548-7DCD-46E6-B1BF-99DC5545C9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História do Brasil Independente 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Marcos Napolitano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7C868C8B-0C8B-4C6B-BE36-23FEAEED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pt-BR" altLang="pt-BR" sz="3600" dirty="0"/>
              <a:t>Francisco Adolfo </a:t>
            </a:r>
            <a:r>
              <a:rPr lang="pt-BR" altLang="pt-BR" sz="3600" dirty="0" err="1"/>
              <a:t>Varnhagen</a:t>
            </a:r>
            <a:r>
              <a:rPr lang="pt-BR" altLang="pt-BR" sz="3600" dirty="0"/>
              <a:t> – premissas historiográficas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61E403-8872-4660-9C78-594357E32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 rtlCol="0">
            <a:normAutofit fontScale="55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800" dirty="0"/>
              <a:t>História do Brasil  como um ramo da história portuguesa, até  que se firmasse a vocação própria da “civilização brasileira”;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800" dirty="0"/>
              <a:t>História não deveria enfatizar “tensões, separatismos, contradições, exclusões, conflitos, rebeliões, insatisfações, pois uma história assim levaria o Brasil à guerra civil e à fragmentação" (REIS, J.C.,p.28)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800" dirty="0"/>
              <a:t>Sujeitos das história do Brasil: homem branco e Estado imperial;  únicos entes a civilizar um país “sem população” (livre).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800" dirty="0"/>
              <a:t>Vocação histórica do Brasil - continuar a história civilizatória dos portugueses na Colônia.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800" dirty="0"/>
              <a:t>Independência: Ruptura política mas não em termos de projeto civilizatório; para </a:t>
            </a:r>
            <a:r>
              <a:rPr lang="pt-BR" sz="3800" dirty="0" err="1"/>
              <a:t>Varnhagen</a:t>
            </a:r>
            <a:r>
              <a:rPr lang="pt-BR" sz="3800" dirty="0"/>
              <a:t>, “o Brasil não queria ser negro, indígena, latino-americano; republicano; </a:t>
            </a:r>
            <a:r>
              <a:rPr lang="pt-BR" sz="3800" dirty="0" err="1"/>
              <a:t>não-católico</a:t>
            </a:r>
            <a:r>
              <a:rPr lang="pt-BR" sz="3800" dirty="0"/>
              <a:t>” (REIS, J.C. p.32)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800" dirty="0"/>
              <a:t>Idéia de Providência como lógica histórica: força que atua na manutenção da vocação histórica (centralista, anti-republicana, católica)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3C679-E054-434F-800F-B8D55D7AF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“VERDADE HISTÓRICA” PARA VARNHAGEN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C7372F-0B5A-47B9-B4A0-9C4D371C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Busca da fonte primária - crítica documental erudita.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Desconfia da memória e da tradição e neste sentido, está afinado com a concepção de História do século XIX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“Verdade” histórica dada pela ciência e objetividade; ao mesmo tempo valoriza a tradição e a memória das elites (imperiais) para se pensar o Brasil e neste sentido se liga a uma história pré-moderna (história = continuidade) &gt; base da Verdade "ética" dada pelos valores da tradição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"Iluminista pré-revolucionário": progressista e gradualista. O tempo resolveria os problemas da sociedade sem necessidade de ruptura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Recorte: História político-administrativa, individualista e psicológica.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err="1"/>
              <a:t>Descritivista</a:t>
            </a:r>
            <a:r>
              <a:rPr lang="pt-BR" dirty="0"/>
              <a:t>  e minucioso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Não radicaliza a tarefa do historiador moderno: cortar e recortar o tempo; periodizar; criar ritmos que facilitem o domínio e a compreensão  da vida social (REIS, J.C., p.50)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BD21A-1E4B-42CB-851B-990D9B1F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pt-BR" dirty="0"/>
            </a:br>
            <a:r>
              <a:rPr lang="pt-BR" i="1" dirty="0"/>
              <a:t>HISTÓRIA GERAL DO BRASIL </a:t>
            </a:r>
            <a:r>
              <a:rPr lang="pt-BR" dirty="0"/>
              <a:t>– 1854-57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059DDB-89FA-430F-A811-4B76056B2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58618"/>
          </a:xfrm>
        </p:spPr>
        <p:txBody>
          <a:bodyPr rtlCol="0">
            <a:normAutofit fontScale="55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4400" dirty="0"/>
              <a:t>Indígenas: visão crítica e negativa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4400" dirty="0"/>
              <a:t>Descoberta do Brasil - comércio com Oriente e espírito evangelizador - importância de Vasco da Gama, passou as informações para Cabral; "feliz acaso"; expedição de 1501 foi mal-recebida pelos índios;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4400" dirty="0"/>
              <a:t>Martim Afonso e Capitanias (1532); colonizadores eram bondosos com os índios;  a violência só teria sido usada contra os "ferozes";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4400" dirty="0"/>
              <a:t>Vitória portuguesa contra Franceses e Holandeses - importância do Governo-Geral (1546) - Tomé de Souza; Duarte da Costa; Mem-de-Sá –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4400" dirty="0"/>
              <a:t>Na luta contra os Holandeses a unidade brasileira se consolidará, com a ação dos índios (Felipe Camarão), negros (Henrique Dias) e brancos (Vidal Negreiros); vitória do catolicismo contra protestantes e judeus (1624-1654) - após esta luta o Brasil se torna definitivamente português, com o "consentimento da população nativa”.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8492B4AB-1BF2-4853-928A-680FAA295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/>
            <a:r>
              <a:rPr lang="pt-BR" altLang="pt-BR" i="1" dirty="0"/>
              <a:t>História Geral do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18874B-02E5-4385-8B40-93DAAFF1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Escravidão negra &gt; “erro histórico”, pois o índio é que deveria ser usado para o trabalho; projeto de branqueamento e erradicação de qualquer lembrança da escravidão a longo prazo; apesar disso, para o autor, o escravo no Brasil era mais bem tratado que em outras colônias; escravidão trouxe abusos e crueldades, além de lassidão moral;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Independência: não foi uma guerra, mas um processo gradual; “Providência” quis que as aventuras de libertação precoce fossem reprimidas e derrotadas;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“Inconfidência” em MG: Tiradentes, foi o único rebelde: "</a:t>
            </a:r>
            <a:r>
              <a:rPr lang="pt-BR" i="1" dirty="0"/>
              <a:t>uma figura antipática; feia e espantada,ambiciosa, que se tinha dado mal no exército e na mineração e só era hábil dentista. Era pobre, sem respeito e louco. "o patíbulo deu-lhe a glória que jamais teria tido vivo</a:t>
            </a:r>
            <a:r>
              <a:rPr lang="pt-BR" dirty="0"/>
              <a:t>".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“Conjuração baiana”:  um “</a:t>
            </a:r>
            <a:r>
              <a:rPr lang="pt-BR" i="1" dirty="0"/>
              <a:t>arremedo do horror da revolução francesa”</a:t>
            </a:r>
            <a:r>
              <a:rPr lang="pt-BR" dirty="0"/>
              <a:t>. Menos nobre e patriótica que a Inconfidência mineira.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Revolução Pernambucana de 1817: Aventura liberal e republicana – “</a:t>
            </a:r>
            <a:r>
              <a:rPr lang="pt-BR" i="1" dirty="0"/>
              <a:t>infame</a:t>
            </a:r>
            <a:r>
              <a:rPr lang="pt-BR" dirty="0"/>
              <a:t>!”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5388E49C-BF2F-4C7F-A676-2DFE00A56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t-BR" altLang="pt-BR" i="1" dirty="0"/>
              <a:t>História Geral do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D7BE2-E7AD-49CF-86CC-9BE8890F2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Vinda da Família Real inicia um processo de independência “pacífico e ordeiro”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O ideal era que o Brasil fosse unido à Portugal, como defendia D. João VI, sendo a sede do Império. Mas as elites portuguesas não entenderam esta vocação histórica e elas sim, causaram a independência, ao querer que o Brasil voltasse a ser colônia.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O Estado imperial deveria ser o "imã" da nação gigantesca e heterogênea.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B64EE-1622-4C24-B37C-D14F4979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pt-BR" dirty="0"/>
            </a:br>
            <a:r>
              <a:rPr lang="pt-BR" dirty="0"/>
              <a:t>Críticos de </a:t>
            </a:r>
            <a:r>
              <a:rPr lang="pt-BR" dirty="0" err="1"/>
              <a:t>Varnhagen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A7A8C1-6504-4FF0-A05A-D87927DF4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Capistrano de Abreu – “Necrológio” de </a:t>
            </a:r>
            <a:r>
              <a:rPr lang="pt-BR" dirty="0" err="1"/>
              <a:t>Varnhagen</a:t>
            </a:r>
            <a:r>
              <a:rPr lang="pt-BR" dirty="0"/>
              <a:t> (1878) - críticas (estilo mais próximo à crônica, falta de intuição, falta de síntese e busca de leis gerais); desconsiderou movimentos populares; uniformizou a história do Brasil , não percebendo os ritmos de cada época e nem pensando as grandes periodizações explicativas – ver “Capítulos de História Colonial” ou “O Descobrimento do Brasil” (1883), como exemplo de outro olhar historiográfico.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José Honório Rodrigues - Historiador fundamental, mesmo sendo conservador - abrangência e ineditismo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Nilo </a:t>
            </a:r>
            <a:r>
              <a:rPr lang="pt-BR" dirty="0" err="1"/>
              <a:t>Odália</a:t>
            </a:r>
            <a:r>
              <a:rPr lang="pt-BR" dirty="0"/>
              <a:t> (</a:t>
            </a:r>
            <a:r>
              <a:rPr lang="pt-BR" dirty="0" err="1"/>
              <a:t>introd</a:t>
            </a:r>
            <a:r>
              <a:rPr lang="pt-BR" dirty="0"/>
              <a:t>. “Grandes cientistas...”, Ed. Ática) - não considera importante ler </a:t>
            </a:r>
            <a:r>
              <a:rPr lang="pt-BR" dirty="0" err="1"/>
              <a:t>Varnhagen</a:t>
            </a:r>
            <a:r>
              <a:rPr lang="pt-BR" dirty="0"/>
              <a:t>, a título de formação do historiador moderno. História ultrapassada , monótona, "botânico descrevendo flora". 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0E27D37E-B9AC-4863-8623-4DF34D7C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Institutos Históricos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3F3FA0-FCA5-4F90-B108-33960B6B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Instituto Histórico e Geográfico Brasileiro (1838)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Inspirado no </a:t>
            </a:r>
            <a:r>
              <a:rPr lang="pt-BR" i="1" dirty="0" err="1"/>
              <a:t>Institut</a:t>
            </a:r>
            <a:r>
              <a:rPr lang="pt-BR" i="1" dirty="0"/>
              <a:t> </a:t>
            </a:r>
            <a:r>
              <a:rPr lang="pt-BR" i="1" dirty="0" err="1"/>
              <a:t>Historique</a:t>
            </a:r>
            <a:r>
              <a:rPr lang="pt-BR" i="1" dirty="0"/>
              <a:t> </a:t>
            </a:r>
            <a:r>
              <a:rPr lang="pt-BR" dirty="0"/>
              <a:t>francês,fundado em 1834, nos moldes de uma academia de ciências (“academias ilustradas”) do século XVIII, do qual faziam parte brasileiros como Gonçalves de Magalhães, Francisco Salles Torres Homem e Manuel Araujo de Porto Alegre (Editores da Revista </a:t>
            </a:r>
            <a:r>
              <a:rPr lang="pt-BR" dirty="0" err="1"/>
              <a:t>Nitheroy</a:t>
            </a:r>
            <a:r>
              <a:rPr lang="pt-BR" dirty="0"/>
              <a:t>, 1836).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Entre 1834-1850 cerca de 46 brasileiros participaram do instituto parisiense e, destes, 26 faziam parte do IHGB.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i="1" dirty="0" err="1"/>
              <a:t>Insititut</a:t>
            </a:r>
            <a:r>
              <a:rPr lang="pt-BR" i="1" dirty="0"/>
              <a:t> </a:t>
            </a:r>
            <a:r>
              <a:rPr lang="pt-BR" i="1" dirty="0" err="1"/>
              <a:t>Historique</a:t>
            </a:r>
            <a:r>
              <a:rPr lang="pt-BR" dirty="0"/>
              <a:t>: história e estudo da história como “promoção do progresso civilizatório”.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B5EC0F6E-4162-4AC1-BDFB-25541176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/>
            <a:r>
              <a:rPr lang="pt-BR" altLang="pt-BR" sz="4000" dirty="0"/>
              <a:t>IHGB (1838) – Diretrizes e organização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0977B4-D74E-458D-ACF8-01C808D86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 rtlCol="0">
            <a:normAutofit fontScale="32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6000" dirty="0"/>
              <a:t>Coleta e publicação de documentos relevantes para a História do Brasil.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6000" dirty="0"/>
              <a:t>O Rio de Janeiro (Corte) e sede do Instituto deveria processar as informações vindas das províncias: síntese nacional oficial.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6000" dirty="0"/>
              <a:t>27 fundadores: magistrados, militares, burocratas, alguns nascidos em Portugal e vindos para o Brasil após as Guerras Napoleônicas e fiéis à casa de Bragança (neste sentido, explica-se o perfil anti-revolucionário dos intelectuais ).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6000" dirty="0"/>
              <a:t>50 membros ordinários (25 em história e 25 em geografia) e número ilimitado de sócios correspondentes, sob proteção do Imperador (75% do orçamento vinha do Estado Imperial)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6000" dirty="0"/>
              <a:t>Recrutamento: relações sociais e pessoais (em 1851 a reforma estatutária pede que o candidato tenha produção na área específica de atuação do IHGB)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6000" dirty="0"/>
              <a:t>Relação entre Estado e Instituto - reforçada a partir de 1849-50 - estabilização do poder monárquico centralista - nova sede no Paço da Cidade.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6000" dirty="0"/>
              <a:t>Novo estatuto - 1851 - profissionalização / abertura para estudos arqueológicos, etnográficos, </a:t>
            </a:r>
            <a:r>
              <a:rPr lang="pt-BR" sz="6000" dirty="0" err="1"/>
              <a:t>linguísticos</a:t>
            </a:r>
            <a:r>
              <a:rPr lang="pt-BR" sz="6000" dirty="0"/>
              <a:t> / reiteração do Imperador como protetor do Instituto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E2B4F0CE-A690-4337-B95D-05D26EAE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IHGB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C8323-4289-4FEB-B129-1804EE21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Tenta responder a um processo de consolidação do Estado Nacional de forma sistematizada, num momento em que a unidade está ameaçada pelos efeitos das revoltas provinciais no período da Regência.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Objetivo: garantir o perfil de uma nação brasileira, diante do quadro geral das nações ocidentais independentes: legitimação histórica.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Particularidades do Brasil como “obstáculos para a civilização”: heterogeneidade racial, social e política: negros escravos, população indígena considerável.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O IHGB produzirá uma "homogeneização da visão de Brasil no interior das elites brasileiras" (Manual Guimarães, Estudos Históricos, CPDIC/FGV, 1988/1, p.6)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654A586D-6175-4875-83D2-FE0B2D2C6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IHGB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79A055-700B-4F37-9049-FDA832582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Característica peculiar do discurso historiográfico: "a construção da idéia de nação não se assenta numa oposição à antiga metrópole portuguesa; muito ao contrário, a nova Nação, no discurso historiográfico oficial,   se reconhece enquanto continuadora da tarefa civilizatória” iniciada pela colonização portuguesa" (Guimarães, p.6).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NAÇÃO + ESTADO + COROA &gt; Influência do Iluminismo português, católico e conservador.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Ilustração = tarefa civilizatória do Estado e dos "sábios" a ele ligados. Tentativa de conciliar a "república das letras" (ilustrada e supranacional) com um projeto nacional, a partir de mitos e representações, ancorados num princípio de subjetividade (“ser nacional”) e evidência empírica fundados na própria história. Fusão do “universal”  (civilização branca e européia ) com o “particular”  (nação)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DFEC9A89-FF4B-4FF6-87FF-18ACB586F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IHGB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FE7744-22C2-46FE-9C06-D2D9F2503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O "outro" da nação: índios e negros, tratados de maneira diferenciada. No caso dos índios, havia clara idealização do “aliado tupi” na colonização. 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História como “continuidade”: tentativa de integração do velho (Colônia) com o novo (Império), consolidando uma identidade "física" (geografia)  e "espiritual/cultural" (história) da Nação. 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Contraponto: "Ordem" no Brasil X "caos" nas repúblicas latino-americanas. Discurso do primeiro presidente do Instituto José Feliciano Fernandes Pinheiro: "</a:t>
            </a:r>
            <a:r>
              <a:rPr lang="pt-BR" i="1" dirty="0"/>
              <a:t>tudo enfim pressagia que o Brasil é destinado a ser , não acidentalmente, mas de necessidade, um centro de luzes e de civilização, e o árbitro da política do Novo Mundo</a:t>
            </a:r>
            <a:r>
              <a:rPr lang="pt-BR" dirty="0"/>
              <a:t>" (geopolítica conservadora).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323E0-F11A-4734-8704-1AA29875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“Como se deve escrever a história do Brasil” (</a:t>
            </a:r>
            <a:r>
              <a:rPr lang="pt-BR" dirty="0" err="1"/>
              <a:t>K.P.</a:t>
            </a:r>
            <a:r>
              <a:rPr lang="pt-BR" dirty="0"/>
              <a:t> </a:t>
            </a:r>
            <a:r>
              <a:rPr lang="pt-BR" dirty="0" err="1"/>
              <a:t>von</a:t>
            </a:r>
            <a:r>
              <a:rPr lang="pt-BR" dirty="0"/>
              <a:t> </a:t>
            </a:r>
            <a:r>
              <a:rPr lang="pt-BR" dirty="0" err="1"/>
              <a:t>Martius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1EF588-4E4F-42AA-B6B1-93A7BED95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Projeto para escrever uma "história do Brasil" - desafio lançado em 1840, premia, em 1847, o texto já </a:t>
            </a:r>
            <a:r>
              <a:rPr lang="pt-BR" dirty="0" err="1"/>
              <a:t>públicado</a:t>
            </a:r>
            <a:r>
              <a:rPr lang="pt-BR" dirty="0"/>
              <a:t> em 1844: "Como se deve escrever a história do Brasil".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Como se deve tratar cada um dos três grupos étnicos que compõe o Brasil: </a:t>
            </a:r>
            <a:r>
              <a:rPr lang="pt-BR" i="1" dirty="0"/>
              <a:t>Branco</a:t>
            </a:r>
            <a:r>
              <a:rPr lang="pt-BR" dirty="0"/>
              <a:t>, civilizador - importância dos bandeirantes e das ordens religiosas; </a:t>
            </a:r>
            <a:r>
              <a:rPr lang="pt-BR" i="1" dirty="0"/>
              <a:t>Índios</a:t>
            </a:r>
            <a:r>
              <a:rPr lang="pt-BR" dirty="0"/>
              <a:t>: devem ser valorizados, integrando-os à história nacional, sobretudo fornecedores dos mitos nacionais; </a:t>
            </a:r>
            <a:r>
              <a:rPr lang="pt-BR" i="1" dirty="0"/>
              <a:t>negro</a:t>
            </a:r>
            <a:r>
              <a:rPr lang="pt-BR" dirty="0"/>
              <a:t> - pouca atenção de Von </a:t>
            </a:r>
            <a:r>
              <a:rPr lang="pt-BR" dirty="0" err="1"/>
              <a:t>Martius</a:t>
            </a:r>
            <a:r>
              <a:rPr lang="pt-BR" dirty="0"/>
              <a:t> - era mais visto como "impedimento" ao progresso da civilização.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Para Von </a:t>
            </a:r>
            <a:r>
              <a:rPr lang="pt-BR" dirty="0" err="1"/>
              <a:t>Martius</a:t>
            </a:r>
            <a:r>
              <a:rPr lang="pt-BR" dirty="0"/>
              <a:t>, a história nacional deveria unir e transmitir um conjunto único, articulado de interpretações do passado, atuando sobre o presente e o futuro. Nação : “homogênea e orgânica". Caráter político-ideológico claro: anti-republicano e monarquista.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Defendia a conversão de "histórias regionais" em histórias comuns, a partir da homogeneidade de certas regiões do Império. Convergências: Histórias de SP, MG e GO; Histórias do MA,PA,AM; Histórias da BA, PE,CE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Seu programa será desenvolvido por Francisco de Adolfo </a:t>
            </a:r>
            <a:r>
              <a:rPr lang="pt-BR" dirty="0" err="1"/>
              <a:t>Varnhagen</a:t>
            </a:r>
            <a:r>
              <a:rPr lang="pt-BR" dirty="0"/>
              <a:t> - </a:t>
            </a:r>
            <a:r>
              <a:rPr lang="pt-BR" i="1" dirty="0"/>
              <a:t>História geral do Brasil</a:t>
            </a:r>
            <a:r>
              <a:rPr lang="pt-BR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9115F7EE-9E84-4F78-93B0-141E8E70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Revista do IHGB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35E7F2-662C-414F-ACF1-DE9CC2D12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A Revista do IHGB (conforme Guimarães, 1988), cerca de 73% do volume é ocupado por três temas: problemática indígena; viagens e explorações científicas; debate sobre história regional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Sobre os indígenas - "Melhor maneira de colonizar os índios" (FONTE - Januário da Cunha Barbosa, </a:t>
            </a:r>
            <a:r>
              <a:rPr lang="pt-BR" sz="7200" dirty="0" err="1">
                <a:latin typeface="Arial" pitchFamily="34" charset="0"/>
                <a:cs typeface="Arial" pitchFamily="34" charset="0"/>
              </a:rPr>
              <a:t>visc</a:t>
            </a:r>
            <a:r>
              <a:rPr lang="pt-BR" sz="7200" dirty="0">
                <a:latin typeface="Arial" pitchFamily="34" charset="0"/>
                <a:cs typeface="Arial" pitchFamily="34" charset="0"/>
              </a:rPr>
              <a:t>. São Leopoldo) - criar necessidades "civilizadas", educação das crianças e miscigenação para "branqueamento".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Escravidão Negra - impedimento à civilização (artigo de Januário da Cunha Barbosa , Revista, 1) - os índios deveriam ser a futura "classe trabalhadora" livre.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FONTES - artigos de João da Silva Machado, barão de Antonina, sobre formas de colonização e exploração de terras virgens, a partir de sua experiência no Paraná. (Revista IHGB, 10/6, abr.jun1848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FONTE - artigo de Rodrigo de Souza e Silva Pontes, sobre como coletar fontes para a história do Brasil  (Revista IHGB, 3/10, 149-57, 1841)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FONTE - Domingos José Gonçalves de Magalhães - trabalho sobre a Balaiada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FONTE - carta geográfica do Império - Conrado Jacob Niemeyer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ARQUIVO VIRTUAL: http://www.ihgb.org.br/rihgb.</a:t>
            </a:r>
            <a:r>
              <a:rPr lang="pt-BR" sz="7200" dirty="0" err="1">
                <a:latin typeface="Arial" pitchFamily="34" charset="0"/>
                <a:cs typeface="Arial" pitchFamily="34" charset="0"/>
              </a:rPr>
              <a:t>php</a:t>
            </a:r>
            <a:r>
              <a:rPr lang="pt-BR" sz="7200" dirty="0">
                <a:latin typeface="Arial" pitchFamily="34" charset="0"/>
                <a:cs typeface="Arial" pitchFamily="34" charset="0"/>
              </a:rPr>
              <a:t>?s=p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42970205-F6B7-4A86-889A-B5E8F316B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br>
              <a:rPr lang="pt-BR" altLang="pt-BR" sz="2800" dirty="0"/>
            </a:br>
            <a:r>
              <a:rPr lang="pt-BR" altLang="pt-BR" sz="2800" dirty="0"/>
              <a:t>FRANCISCO ADOLFO VARNHAGEN -</a:t>
            </a:r>
            <a:r>
              <a:rPr lang="pt-BR" altLang="pt-BR" sz="2800" dirty="0" err="1"/>
              <a:t>visc</a:t>
            </a:r>
            <a:r>
              <a:rPr lang="pt-BR" altLang="pt-BR" sz="2800" dirty="0"/>
              <a:t>. Porto Seguro (1816-1878)</a:t>
            </a:r>
            <a:br>
              <a:rPr lang="pt-BR" altLang="pt-BR" sz="2800" dirty="0"/>
            </a:br>
            <a:endParaRPr lang="pt-BR" alt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439233-94ED-4B19-B715-9F1C2AF19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Primeiro historiador brasileiro (antes dele, os textos narrativos fundadores eram: Pero </a:t>
            </a:r>
            <a:r>
              <a:rPr lang="pt-BR" i="1" dirty="0" err="1"/>
              <a:t>Gândavo</a:t>
            </a:r>
            <a:r>
              <a:rPr lang="pt-BR" i="1" dirty="0"/>
              <a:t>-História da Província de Santa Cruz</a:t>
            </a:r>
            <a:r>
              <a:rPr lang="pt-BR" dirty="0"/>
              <a:t>-1576; frei Vicente do Salvador -</a:t>
            </a:r>
            <a:r>
              <a:rPr lang="pt-BR" i="1" dirty="0"/>
              <a:t>História do Brasil </a:t>
            </a:r>
            <a:r>
              <a:rPr lang="pt-BR" dirty="0"/>
              <a:t>-1627; Sebastião da Rocha Pita- </a:t>
            </a:r>
            <a:r>
              <a:rPr lang="pt-BR" i="1" dirty="0"/>
              <a:t>História da América Portuguesa</a:t>
            </a:r>
            <a:r>
              <a:rPr lang="pt-BR" dirty="0"/>
              <a:t>-1730; Robert </a:t>
            </a:r>
            <a:r>
              <a:rPr lang="pt-BR" dirty="0" err="1"/>
              <a:t>Southey</a:t>
            </a:r>
            <a:r>
              <a:rPr lang="pt-BR" dirty="0"/>
              <a:t>- </a:t>
            </a:r>
            <a:r>
              <a:rPr lang="pt-BR" i="1" dirty="0"/>
              <a:t>História do Brasil </a:t>
            </a:r>
            <a:r>
              <a:rPr lang="pt-BR" dirty="0"/>
              <a:t>-1810).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 err="1"/>
              <a:t>Southey</a:t>
            </a:r>
            <a:r>
              <a:rPr lang="pt-BR" dirty="0"/>
              <a:t>: "quadro sombrio" do Brasil: crise moral, degeneração dos costumes, da religião e da moral, falta de agricultura, por causa da escravidão e da herança da colonização Portuguesa. </a:t>
            </a:r>
            <a:r>
              <a:rPr lang="pt-BR" dirty="0" err="1"/>
              <a:t>Varnhagen</a:t>
            </a:r>
            <a:r>
              <a:rPr lang="pt-BR" dirty="0"/>
              <a:t> nega esta visão.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Preocupação com a exegese documental.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Perfil político: fidelidade à família real portuguesa, defendeu inclusive D. Pedro IV (</a:t>
            </a:r>
            <a:r>
              <a:rPr lang="pt-BR" dirty="0" err="1"/>
              <a:t>ex-Pedro</a:t>
            </a:r>
            <a:r>
              <a:rPr lang="pt-BR" dirty="0"/>
              <a:t> I do Brasil) contra o irmão </a:t>
            </a:r>
            <a:r>
              <a:rPr lang="pt-BR" dirty="0" err="1"/>
              <a:t>D.Miguel</a:t>
            </a:r>
            <a:r>
              <a:rPr lang="pt-BR" dirty="0"/>
              <a:t>; 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dirty="0"/>
              <a:t>1853: lançamento da </a:t>
            </a:r>
            <a:r>
              <a:rPr lang="pt-BR" i="1" dirty="0"/>
              <a:t>História Geral do Brasil </a:t>
            </a:r>
            <a:r>
              <a:rPr lang="pt-BR" dirty="0"/>
              <a:t>(5 volumes ) - produto da institucionalização da reflexão e da pesquisa históricas no IHGB, publicados entre 1854 e 1857.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2199</Words>
  <Application>Microsoft Office PowerPoint</Application>
  <PresentationFormat>Apresentação na tela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do Office</vt:lpstr>
      <vt:lpstr>Aula 4: Historiografia: a busca da biografia nacional</vt:lpstr>
      <vt:lpstr>Institutos Históricos</vt:lpstr>
      <vt:lpstr>IHGB (1838) – Diretrizes e organização</vt:lpstr>
      <vt:lpstr>IHGB</vt:lpstr>
      <vt:lpstr>IHGB</vt:lpstr>
      <vt:lpstr>IHGB</vt:lpstr>
      <vt:lpstr>“Como se deve escrever a história do Brasil” (K.P. von Martius)</vt:lpstr>
      <vt:lpstr>Revista do IHGB</vt:lpstr>
      <vt:lpstr> FRANCISCO ADOLFO VARNHAGEN -visc. Porto Seguro (1816-1878) </vt:lpstr>
      <vt:lpstr>Francisco Adolfo Varnhagen – premissas historiográficas</vt:lpstr>
      <vt:lpstr>“VERDADE HISTÓRICA” PARA VARNHAGEN </vt:lpstr>
      <vt:lpstr> HISTÓRIA GERAL DO BRASIL – 1854-57  </vt:lpstr>
      <vt:lpstr>História Geral do Brasil</vt:lpstr>
      <vt:lpstr>História Geral do Brasil</vt:lpstr>
      <vt:lpstr> Críticos de Varnhagen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Historiografia: a busca da biografia nacional</dc:title>
  <dc:creator>Marcos</dc:creator>
  <cp:lastModifiedBy>Marcos Napolitano</cp:lastModifiedBy>
  <cp:revision>21</cp:revision>
  <dcterms:created xsi:type="dcterms:W3CDTF">2013-03-26T12:52:53Z</dcterms:created>
  <dcterms:modified xsi:type="dcterms:W3CDTF">2018-04-02T13:49:49Z</dcterms:modified>
</cp:coreProperties>
</file>