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65" r:id="rId5"/>
    <p:sldId id="266" r:id="rId6"/>
    <p:sldId id="269" r:id="rId7"/>
    <p:sldId id="267" r:id="rId8"/>
    <p:sldId id="258" r:id="rId9"/>
    <p:sldId id="257" r:id="rId10"/>
    <p:sldId id="262" r:id="rId11"/>
    <p:sldId id="259" r:id="rId12"/>
    <p:sldId id="260" r:id="rId13"/>
    <p:sldId id="263" r:id="rId14"/>
    <p:sldId id="271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935FE-7EF6-4EBD-91FB-EB9BD0FB1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B1BCAC-9E84-44B5-9270-9268AD578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FF3C5F-BCB0-4F26-9363-7F01FB3A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B4F517-5DB1-40F8-9FE7-6FA5AFE2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44A5BA-C8B6-4013-B936-B1F94251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77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C051A-67EE-410A-8097-A1BAF765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7D238B-19E7-4E60-852C-9D1781079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C0F2-A624-4DC9-805A-91C82AD8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019EA0-7BCD-43C9-B5BA-CC001977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EE27F-838F-4693-BBDC-8BBADAB4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07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06028D-DCB1-483D-934A-F7FFCEBD7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CFBC87-D2D6-40AB-994C-E02415370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E3533-E357-4180-B741-90682163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2D71B2-1699-4088-8D6D-862F18FA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38AD36-6E66-4F0F-B1CD-B688D765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10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87A97-DBAB-4BA8-B0F1-630BD5E5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D79924-BEA7-46E6-BA40-C23360E1F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6565BD-F285-4A75-B892-EA9B25CC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13601E-98FB-4A3C-A26A-6DB30ECB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2C044E-ADA1-43A1-90B3-5AE487A1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78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A6FBD-7ABE-453B-B5AB-2DA9FE85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9FB9F7-E96F-41D7-AEBC-CD9F915CB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571E17-6675-4636-85B6-FB187496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C47B1A-AECA-492F-AB6E-9727FCFF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E64300-CAE5-45C8-9A03-95B00855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10B46-A85B-42A8-AD44-9012E353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5198A4-146B-41F1-AC73-35BABBDED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6DF205-5CDB-47E6-AF81-328F4B19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F058BB-7549-4135-AF39-5D6FF8CE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D3801D-2F80-4DC6-843E-992F3FE4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412AD1-1CF5-414E-94E4-3416B631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66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5A93-3A71-49FE-A299-3F93AFD3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92CD6C-DC00-4395-BC2F-E8673D865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A855A9-A085-4FA4-AB5E-7789D1B58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1AA383-E9C1-49B9-848B-15FF8AA6A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5A3796-B749-44D9-8CDF-B8EBA6432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3C10A3-7DB1-4CBC-B864-5DF18946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E9A8ED-B374-4F44-9B49-1430676D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0D695C-5949-4A47-97B5-1ED08721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25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2FD66-4F9D-4AF3-B574-E55C5F2C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3C3E0D2-AFB7-4060-A729-96808F22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67D493-A402-461D-BF54-729B8A7B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21F2B4-E722-4B37-AC52-6B1EBED8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00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972752-8910-49E8-8245-6B25B675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BC22588-214C-490B-9593-C884710D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BD3D60-2867-4D23-85B6-667281C7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49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2F591-ED96-4301-97DB-3440EFEE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631E2-C081-4589-A160-CF661248C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874FDB-2DF1-4D62-B0ED-08C8A744F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60883A-4EAA-41AD-9A23-26928AE7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5A7747-8D3B-4851-8B8E-1B07A3F3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F9D2D8-9DBC-46D5-9C20-1EE56BB8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09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20ECC-E9A9-4030-B195-103DC19B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5EC7841-1815-421C-AAB8-8CD631C1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CBE065-5582-4B46-8237-CFF069071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1CE5D6-5390-462C-836C-E3EC374B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1A96DB-AB95-46B6-9D47-2DC3CFCB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E91793-656F-4C38-82B5-D9DEDA97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85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37C20C3-C4A1-4C9F-AE76-95438FCF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5BE1FB-CC82-485B-8709-2FA1E8FB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545659-7ADF-4A95-B0B4-CECEEF552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4BE2-F738-4BD8-9FF2-B15C111F8FC8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C3F748-5D60-49ED-8A3B-1BB137986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88A71F-1BFE-4B5C-8D11-A9CA62297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719F1-0B2E-41E3-B06A-C62098F3C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13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1B964-1CA7-43A8-8C99-E199E0DAB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Aula 1 – Formação do Estado Nacional brasileiro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BD6CE3-F099-4B6C-A0A3-E03C8E5AD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História do Brasil Independente I</a:t>
            </a:r>
          </a:p>
          <a:p>
            <a:r>
              <a:rPr lang="pt-BR" dirty="0"/>
              <a:t>Marcos Napolitano</a:t>
            </a:r>
          </a:p>
        </p:txBody>
      </p:sp>
    </p:spTree>
    <p:extLst>
      <p:ext uri="{BB962C8B-B14F-4D97-AF65-F5344CB8AC3E}">
        <p14:creationId xmlns:p14="http://schemas.microsoft.com/office/powerpoint/2010/main" val="29842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Núcleos de poder e dissidências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26866"/>
            <a:ext cx="10515600" cy="490359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Núcleo de poder hegemônico: SP, MG, RJ (não confundir com tamanho da representação parlamentar). </a:t>
            </a:r>
          </a:p>
          <a:p>
            <a:r>
              <a:rPr lang="pt-BR" dirty="0"/>
              <a:t>Guerra na Bahia (vencida em julho de 1823); Adesão do Pará/Maranhão ao Império (Pará só adere ao Imperador em outubro de 1823); Guerra no Sul (Província Cisplatina) e papel estratégico do RS (“fronteira porosa do Império”). </a:t>
            </a:r>
          </a:p>
          <a:p>
            <a:r>
              <a:rPr lang="pt-BR" dirty="0"/>
              <a:t>O medo do levante dos escravos também marcou o pragmatismo das elites locais e provinciais na adesão à Corte do RJ e à autoridade central de </a:t>
            </a:r>
            <a:r>
              <a:rPr lang="pt-BR" dirty="0" err="1"/>
              <a:t>D.Pedro</a:t>
            </a:r>
            <a:r>
              <a:rPr lang="pt-BR" dirty="0"/>
              <a:t> I. </a:t>
            </a:r>
          </a:p>
          <a:p>
            <a:r>
              <a:rPr lang="pt-BR" dirty="0"/>
              <a:t>Por outro lado, a pressão anti-tráfico da Inglaterra demandava um Estado centralizado e legitimado perante a Europa capaz de resistir a ela. Esta centralização conviveu com localismos e regionalismos, só equacionada com o sistema de partidos no Segundo Reinado.</a:t>
            </a:r>
          </a:p>
        </p:txBody>
      </p:sp>
    </p:spTree>
    <p:extLst>
      <p:ext uri="{BB962C8B-B14F-4D97-AF65-F5344CB8AC3E}">
        <p14:creationId xmlns:p14="http://schemas.microsoft.com/office/powerpoint/2010/main" val="246934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80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Assembleia Constituinte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5274"/>
            <a:ext cx="10515600" cy="4911689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Lugar simbólico do imperador – onde ele sentaria? Usaria a coroa na Assembleia? – Na fala do Trono prometeu defender a Constituição se “digna do Brasil e de mim”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Setembro/1822: Projeto de Constituição (Antonio Carlos, José Bonifácio, Araujo Lima, Muniz Tavares) – predominância do Poder Legislativo, sendo que o Imperador não poderia dissolvê-lo  (272 artigos, apenas 24 apreciados antes de ser dissolvida) 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Polêmica com os Andradas – “Sobre a questão da escravidão no Brasil” – proposta de 32 artigos defendendo a extinção gradual da escravidão, fim do tráfico, mediação da relação senhor-escravo pelo Estado, causando conflitos com a facção aristocrática do “Partido Brasileiro” e com os traficantes de escravos, grupo dominante na economia, sobretudo na BA e no RJ. 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Dissolução da Assembleia provocada por “factoide” a partir de conflito entre brasileiros e portugueses. </a:t>
            </a:r>
          </a:p>
        </p:txBody>
      </p:sp>
    </p:spTree>
    <p:extLst>
      <p:ext uri="{BB962C8B-B14F-4D97-AF65-F5344CB8AC3E}">
        <p14:creationId xmlns:p14="http://schemas.microsoft.com/office/powerpoint/2010/main" val="339940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1423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CONSTITUIÇÃO de 1824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85704"/>
            <a:ext cx="10515600" cy="515480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Combinação de ideias da Constituição francesa liberal (1791) e espanhola (1812)</a:t>
            </a:r>
          </a:p>
          <a:p>
            <a:r>
              <a:rPr lang="pt-BR" dirty="0"/>
              <a:t>Quatro poderes (Legislativo, Executivo, Judiciário e Moderador; até 1847, Imperador exercia os poderes Executivo e Moderador)</a:t>
            </a:r>
          </a:p>
          <a:p>
            <a:r>
              <a:rPr lang="pt-BR" dirty="0"/>
              <a:t>Divisão em Províncias (sem legislativo regional até 1834)</a:t>
            </a:r>
          </a:p>
          <a:p>
            <a:r>
              <a:rPr lang="pt-BR" dirty="0"/>
              <a:t>Direitos civis “universais” X Direitos políticos restritos e assimétricos em 3 níveis: cidadão passivo (sem direitos pelo sistema censitário), cidadão ativo votante (“eleições </a:t>
            </a:r>
            <a:r>
              <a:rPr lang="pt-BR" dirty="0" err="1"/>
              <a:t>paroquais</a:t>
            </a:r>
            <a:r>
              <a:rPr lang="pt-BR" dirty="0"/>
              <a:t> – primeiro nível”) e cidadão ativo eleitor e elegível (“eleição em segundo nível”)</a:t>
            </a:r>
          </a:p>
          <a:p>
            <a:r>
              <a:rPr lang="pt-BR" dirty="0"/>
              <a:t>Escravidão como lacuna constitucional e legal. </a:t>
            </a:r>
          </a:p>
          <a:p>
            <a:r>
              <a:rPr lang="pt-BR" dirty="0"/>
              <a:t>Conceito de cidadão: homens livres nascidos no Pais / </a:t>
            </a:r>
            <a:r>
              <a:rPr lang="pt-BR" dirty="0" err="1"/>
              <a:t>eleitores:libertos</a:t>
            </a:r>
            <a:r>
              <a:rPr lang="pt-BR" dirty="0"/>
              <a:t>, mesmo com renda mínima, só podiam votar em primeiro nível (votantes, mas não eleitores/elegíveis).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516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2B5B4-9EDE-4F87-9DB5-35638796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Crise e consolidação do Estado 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D65242-34D6-4E80-836E-DF089095A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785"/>
            <a:ext cx="10515600" cy="487509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Período Regencial – experiência federativa liberal e conflitos sociais</a:t>
            </a:r>
          </a:p>
          <a:p>
            <a:r>
              <a:rPr lang="pt-BR" dirty="0"/>
              <a:t>Natureza e tipologia das “rebeliões regenciais” (ver Mapa Atlas FGV)</a:t>
            </a:r>
          </a:p>
          <a:p>
            <a:r>
              <a:rPr lang="pt-BR" dirty="0"/>
              <a:t>Regência de Diogo Feijó (1835-1837)</a:t>
            </a:r>
          </a:p>
          <a:p>
            <a:r>
              <a:rPr lang="pt-BR" dirty="0"/>
              <a:t>Reação conservadora (“Regresso” - 1838 – Regência de Pedro </a:t>
            </a:r>
            <a:r>
              <a:rPr lang="pt-BR" dirty="0" err="1"/>
              <a:t>Araujo</a:t>
            </a:r>
            <a:r>
              <a:rPr lang="pt-BR" dirty="0"/>
              <a:t> Lima </a:t>
            </a:r>
          </a:p>
          <a:p>
            <a:r>
              <a:rPr lang="pt-BR" dirty="0"/>
              <a:t>Bases da Centralização - Reforma do Código de Processo Criminal (1841) e Lei de Interpretação do Ato (1840)</a:t>
            </a:r>
          </a:p>
          <a:p>
            <a:r>
              <a:rPr lang="pt-BR" dirty="0"/>
              <a:t>Golpe da Maioridade (1840), dissolução do </a:t>
            </a:r>
            <a:r>
              <a:rPr lang="pt-BR" dirty="0" err="1"/>
              <a:t>gabinente</a:t>
            </a:r>
            <a:r>
              <a:rPr lang="pt-BR" dirty="0"/>
              <a:t> e derrota liberal (1842)</a:t>
            </a:r>
          </a:p>
          <a:p>
            <a:r>
              <a:rPr lang="pt-BR" dirty="0"/>
              <a:t>Conciliação e “Hegemonia Saquarema” (Ilmar Mattos)</a:t>
            </a:r>
          </a:p>
          <a:p>
            <a:r>
              <a:rPr lang="pt-BR" dirty="0"/>
              <a:t>Debate historiográfico: “federalismo” (Miriam </a:t>
            </a:r>
            <a:r>
              <a:rPr lang="pt-BR" dirty="0" err="1"/>
              <a:t>Dolhnikoff</a:t>
            </a:r>
            <a:r>
              <a:rPr lang="pt-BR" dirty="0"/>
              <a:t>) ou “centralização” (José Murilo de Carvalho)</a:t>
            </a:r>
          </a:p>
        </p:txBody>
      </p:sp>
    </p:spTree>
    <p:extLst>
      <p:ext uri="{BB962C8B-B14F-4D97-AF65-F5344CB8AC3E}">
        <p14:creationId xmlns:p14="http://schemas.microsoft.com/office/powerpoint/2010/main" val="210245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7AB280-4D54-42C1-9327-1EFC6A79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51" y="0"/>
            <a:ext cx="7893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3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78A6CD8-C2C4-4305-B207-55C654B10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51" y="0"/>
            <a:ext cx="7893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2179F-9686-4958-B85E-317B1EDE1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 geral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7DE11A-3195-4AC0-BA20-5BECFE92F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Parte I</a:t>
            </a:r>
          </a:p>
        </p:txBody>
      </p:sp>
    </p:spTree>
    <p:extLst>
      <p:ext uri="{BB962C8B-B14F-4D97-AF65-F5344CB8AC3E}">
        <p14:creationId xmlns:p14="http://schemas.microsoft.com/office/powerpoint/2010/main" val="95509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Periodização geral do Império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1808-1821 – Período </a:t>
            </a:r>
            <a:r>
              <a:rPr lang="pt-BR" dirty="0" err="1"/>
              <a:t>Joanino</a:t>
            </a:r>
            <a:r>
              <a:rPr lang="pt-BR" dirty="0"/>
              <a:t> – Reino Unido (1815)</a:t>
            </a:r>
          </a:p>
          <a:p>
            <a:r>
              <a:rPr lang="pt-BR" dirty="0"/>
              <a:t> 1821-22 – Construção da emancipação política</a:t>
            </a:r>
          </a:p>
          <a:p>
            <a:r>
              <a:rPr lang="pt-BR" dirty="0"/>
              <a:t> 1831-1840: Regência – conflitos políticos entre federalistas e centralistas; conflitos sociais entre elites e classes populares.</a:t>
            </a:r>
          </a:p>
          <a:p>
            <a:r>
              <a:rPr lang="pt-BR" dirty="0"/>
              <a:t>1840-1868: Estabilidade política: Segundo Reinado</a:t>
            </a:r>
          </a:p>
          <a:p>
            <a:r>
              <a:rPr lang="pt-BR" dirty="0"/>
              <a:t> 1868-1871: Crise política e Lei do Ventre Livre</a:t>
            </a:r>
          </a:p>
          <a:p>
            <a:r>
              <a:rPr lang="pt-BR" dirty="0"/>
              <a:t>1881-1889: Abolicionismo, republicanismo e críticas ao </a:t>
            </a:r>
            <a:r>
              <a:rPr lang="pt-BR" dirty="0" err="1"/>
              <a:t>arcaismo</a:t>
            </a:r>
            <a:r>
              <a:rPr lang="pt-BR" dirty="0"/>
              <a:t> político do regime; reafirmação de uma ordem política excludente paralelo à desmontagem da sociedade escravista.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694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Conceitos-chave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u="sng" dirty="0">
                <a:latin typeface="Arial" pitchFamily="34" charset="0"/>
                <a:cs typeface="Arial" pitchFamily="34" charset="0"/>
              </a:rPr>
              <a:t>Liberalismo: </a:t>
            </a:r>
            <a:r>
              <a:rPr lang="pt-BR" dirty="0">
                <a:latin typeface="Arial" pitchFamily="34" charset="0"/>
                <a:cs typeface="Arial" pitchFamily="34" charset="0"/>
              </a:rPr>
              <a:t>Constitucionalismo liberal – Modelo Benjamin Constant (diferente do federalismo norte-americano,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self-government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ou jacobinismo)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Liberalismo brasileiro: crítica ao “poder pessoal” do Imperador / Descentralização / Crítica às instituições centrais do Império: Poder Moderador, Conselho de Estado, Senado Vitalício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Escravidão: relação com o “capitalismo histórico”, cotidiano social, base da economia dinâmica do Império.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Sociedade Escravista: estrutura institucional e social que se apoia na e perpetua a escravidão/relações senhoriais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Civilização: “boa sociedade” + estrutura do Estado nacional – elite espelhada nos modos, sociabilidade e costumes europeus – “Iluminismo conservador”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antirrevolucionário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912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339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Legados da ordem imperial?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2611" y="1285861"/>
            <a:ext cx="10681398" cy="508479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t-BR" dirty="0"/>
          </a:p>
          <a:p>
            <a:pPr lvl="0"/>
            <a:r>
              <a:rPr lang="pt-BR" dirty="0"/>
              <a:t>Política – tradição de consenso pelo alto + controle social</a:t>
            </a:r>
          </a:p>
          <a:p>
            <a:pPr lvl="0"/>
            <a:r>
              <a:rPr lang="pt-BR" dirty="0"/>
              <a:t>Conservadorismo institucional</a:t>
            </a:r>
          </a:p>
          <a:p>
            <a:pPr lvl="0"/>
            <a:r>
              <a:rPr lang="pt-BR" dirty="0"/>
              <a:t>Reformismo conservador – sob tutela das classes dominantes que controlam o Estado e suas agências.</a:t>
            </a:r>
          </a:p>
          <a:p>
            <a:pPr lvl="0"/>
            <a:r>
              <a:rPr lang="pt-BR" dirty="0"/>
              <a:t>Estatismo centralista hipertrofiado (ordem e regulação), sem capilaridade local.</a:t>
            </a:r>
          </a:p>
          <a:p>
            <a:pPr lvl="0"/>
            <a:r>
              <a:rPr lang="pt-BR" dirty="0"/>
              <a:t>Tensão entre ordem privada (escravidão) e ordem pública (Estado)</a:t>
            </a:r>
          </a:p>
          <a:p>
            <a:pPr lvl="0"/>
            <a:r>
              <a:rPr lang="pt-BR" dirty="0"/>
              <a:t>Visão tutelar da sociedade: classes populares como inexistentes ou incapazes que culminará em um “arquitetura da exclusão”</a:t>
            </a:r>
          </a:p>
          <a:p>
            <a:pPr lvl="0"/>
            <a:r>
              <a:rPr lang="pt-BR" dirty="0"/>
              <a:t>Elite como “estrangeira em sua própria terra” (ausência de projeto nacional integrador; dialética do “não ser” ou ‘ser outro”)</a:t>
            </a:r>
          </a:p>
          <a:p>
            <a:pPr lvl="0"/>
            <a:r>
              <a:rPr lang="pt-BR" dirty="0"/>
              <a:t>Brasil como “sócio menor” na geopolítica mundial e fiador do Ocidente na periferia do sistema capitalista</a:t>
            </a:r>
          </a:p>
          <a:p>
            <a:pPr lvl="0"/>
            <a:r>
              <a:rPr lang="pt-BR" dirty="0"/>
              <a:t>Identidade nacional como identidade das elites – nacionalismo ameno e cosmopolita.</a:t>
            </a:r>
          </a:p>
          <a:p>
            <a:pPr lvl="0"/>
            <a:r>
              <a:rPr lang="pt-BR" dirty="0"/>
              <a:t>Historia do Brasil como História do Estado brasileiro e de suas elites (Projeto IHGB e </a:t>
            </a:r>
            <a:r>
              <a:rPr lang="pt-BR" dirty="0" err="1"/>
              <a:t>Varnhagen</a:t>
            </a:r>
            <a:r>
              <a:rPr lang="pt-BR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69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0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Independência e dilemas histórico-historiográficos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75906"/>
            <a:ext cx="10515600" cy="521696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1) Dilema político: O Brasil deveria reproduzir o pressuposto da história europeia, marcada pela monarquia constitucional, centralizada, sustentada pelo Poder moderador do Príncipe, legitimada por um soberano hereditário, </a:t>
            </a:r>
            <a:r>
              <a:rPr lang="pt-BR" u="sng" dirty="0"/>
              <a:t>ou</a:t>
            </a:r>
            <a:r>
              <a:rPr lang="pt-BR" dirty="0"/>
              <a:t>; O Brasil deveria constituir-se a partir de uma experiência genuinamente americana de “espírito republicano”, facultando acesso à riqueza abundante ao homem de talento, relações mais igualitárias entre homens livres e proprietários, sustentado por um soberano aclamado pelos cidadãos, câmaras gerais temporárias e autonomia dos conselhos provinciais (Izabel </a:t>
            </a:r>
            <a:r>
              <a:rPr lang="pt-BR" dirty="0" err="1"/>
              <a:t>Marson</a:t>
            </a:r>
            <a:r>
              <a:rPr lang="pt-BR" dirty="0"/>
              <a:t>).</a:t>
            </a:r>
          </a:p>
          <a:p>
            <a:pPr marL="0" indent="0" algn="just">
              <a:buNone/>
            </a:pPr>
            <a:r>
              <a:rPr lang="pt-BR" dirty="0"/>
              <a:t>2) Opção conservadora, adensada pelo processo de “interiorização da metrópole” (Maria Odila Dias) ou crise sistêmica no Antigo Sistema Colonial, com manutenção de dependência estrutural sob o capitalismo nascente (Novais / Mota)? </a:t>
            </a:r>
          </a:p>
          <a:p>
            <a:pPr marL="0" indent="0" algn="just">
              <a:buNone/>
            </a:pPr>
            <a:r>
              <a:rPr lang="pt-BR" dirty="0"/>
              <a:t>3) Afirmação paulatina de laços identitários em processo de formação na América Portuguesa (João Paulo Pimenta e </a:t>
            </a:r>
            <a:r>
              <a:rPr lang="pt-BR" dirty="0" err="1"/>
              <a:t>Istvan</a:t>
            </a:r>
            <a:r>
              <a:rPr lang="pt-BR" dirty="0"/>
              <a:t> </a:t>
            </a:r>
            <a:r>
              <a:rPr lang="pt-BR" dirty="0" err="1"/>
              <a:t>Jancso</a:t>
            </a:r>
            <a:r>
              <a:rPr lang="pt-BR" dirty="0"/>
              <a:t>)? 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142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FFD6C-54EE-49AF-BD89-27AB9E22B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Formação e consolidação do Estado Nacional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B8A37D-01F9-4D1C-B8DC-D1193505E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Parte II</a:t>
            </a:r>
          </a:p>
        </p:txBody>
      </p:sp>
    </p:spTree>
    <p:extLst>
      <p:ext uri="{BB962C8B-B14F-4D97-AF65-F5344CB8AC3E}">
        <p14:creationId xmlns:p14="http://schemas.microsoft.com/office/powerpoint/2010/main" val="122132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Fim do período </a:t>
            </a:r>
            <a:r>
              <a:rPr lang="pt-BR" dirty="0" err="1"/>
              <a:t>Joanino</a:t>
            </a:r>
            <a:r>
              <a:rPr lang="pt-BR" dirty="0"/>
              <a:t> e conflitos nas Cortes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Junta Provisional do Governo Supremo do Reino – Porto, 24 de agosto de 1820</a:t>
            </a:r>
          </a:p>
          <a:p>
            <a:r>
              <a:rPr lang="pt-BR" dirty="0"/>
              <a:t>Cortes em Lisboa, janeiro de 1821, evento que ecoou no Rio de Janeiro em fevereiro de 1821, com a convocatória para eleição dos deputados brasileiros. </a:t>
            </a:r>
          </a:p>
          <a:p>
            <a:r>
              <a:rPr lang="pt-BR" dirty="0"/>
              <a:t>Escolha no Brasil: MG não compareceu (além de RN, RS)</a:t>
            </a:r>
          </a:p>
          <a:p>
            <a:r>
              <a:rPr lang="pt-BR" dirty="0"/>
              <a:t>Projeto de José Bonifácio: governo central na América, mesmo professando a indissolubilidade com Portugal</a:t>
            </a:r>
          </a:p>
          <a:p>
            <a:r>
              <a:rPr lang="pt-BR" dirty="0"/>
              <a:t>Dos 67 brasileiros, 46 presentes (destes, 15 não juraram a constituição portuguesa em setembro de 1822).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96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9347B-6E9A-4E7E-9AEE-0DA32B24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do período – 1822-1831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3D57C-4D7A-4504-BCDF-ED0E6A067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866"/>
            <a:ext cx="10515600" cy="4750097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/>
              <a:t>Precária organização do Estado, do ponto de vista das bases jurídicas e políticas. Destaques: Constituição de 1824 e o Código Criminal (1830) e Código do Processo Criminal (1832)</a:t>
            </a:r>
          </a:p>
          <a:p>
            <a:pPr lvl="0"/>
            <a:r>
              <a:rPr lang="pt-BR" dirty="0"/>
              <a:t>Busca de reconhecimento diplomático de outros países, questão que passava pelo problema do Tráfico de Escravos e por tratados bilaterais de comércio e amizade (</a:t>
            </a:r>
            <a:r>
              <a:rPr lang="pt-BR" dirty="0" err="1"/>
              <a:t>ex</a:t>
            </a:r>
            <a:r>
              <a:rPr lang="pt-BR" dirty="0"/>
              <a:t>: Tratado de 1826 com a Inglaterra, Indenização a Portugal), lesivos ao país.  </a:t>
            </a:r>
          </a:p>
          <a:p>
            <a:pPr lvl="0"/>
            <a:r>
              <a:rPr lang="pt-BR" dirty="0"/>
              <a:t>Conflitos da Câmara (legislatura de 1826) com o Imperador, cada vez mais isolado, apoiado em seus patrícios portugueses e preocupado com a sucessão portuguesa após a morte de </a:t>
            </a:r>
            <a:r>
              <a:rPr lang="pt-BR" dirty="0" err="1"/>
              <a:t>D.João</a:t>
            </a:r>
            <a:r>
              <a:rPr lang="pt-BR" dirty="0"/>
              <a:t> VI, em 1826. O acordo de 1825 com Portugal abria brechas para a sonhada “monarquia dual”.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1158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1272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Aula 1 – Formação do Estado Nacional brasileiro</vt:lpstr>
      <vt:lpstr>Introdução geral</vt:lpstr>
      <vt:lpstr>Periodização geral do Império</vt:lpstr>
      <vt:lpstr>Conceitos-chave</vt:lpstr>
      <vt:lpstr>Legados da ordem imperial?</vt:lpstr>
      <vt:lpstr>Independência e dilemas histórico-historiográficos</vt:lpstr>
      <vt:lpstr>Formação e consolidação do Estado Nacional</vt:lpstr>
      <vt:lpstr>Fim do período Joanino e conflitos nas Cortes</vt:lpstr>
      <vt:lpstr>Características do período – 1822-1831</vt:lpstr>
      <vt:lpstr>Núcleos de poder e dissidências</vt:lpstr>
      <vt:lpstr>Assembleia Constituinte no Brasil</vt:lpstr>
      <vt:lpstr>CONSTITUIÇÃO de 1824 </vt:lpstr>
      <vt:lpstr>Crise e consolidação do Estado Nacional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 – Formação do Estado Nacional brasieiro</dc:title>
  <dc:creator>Marcos Napolitano</dc:creator>
  <cp:lastModifiedBy>Marcos Napolitano</cp:lastModifiedBy>
  <cp:revision>21</cp:revision>
  <dcterms:created xsi:type="dcterms:W3CDTF">2018-02-09T16:25:23Z</dcterms:created>
  <dcterms:modified xsi:type="dcterms:W3CDTF">2018-03-05T14:26:19Z</dcterms:modified>
</cp:coreProperties>
</file>