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6"/>
  </p:notesMasterIdLst>
  <p:sldIdLst>
    <p:sldId id="256" r:id="rId2"/>
    <p:sldId id="257" r:id="rId3"/>
    <p:sldId id="285" r:id="rId4"/>
    <p:sldId id="262" r:id="rId5"/>
    <p:sldId id="288" r:id="rId6"/>
    <p:sldId id="266" r:id="rId7"/>
    <p:sldId id="286" r:id="rId8"/>
    <p:sldId id="289" r:id="rId9"/>
    <p:sldId id="290" r:id="rId10"/>
    <p:sldId id="291" r:id="rId11"/>
    <p:sldId id="294" r:id="rId12"/>
    <p:sldId id="292" r:id="rId13"/>
    <p:sldId id="295" r:id="rId14"/>
    <p:sldId id="293" r:id="rId15"/>
    <p:sldId id="287" r:id="rId16"/>
    <p:sldId id="258" r:id="rId17"/>
    <p:sldId id="259" r:id="rId18"/>
    <p:sldId id="260" r:id="rId19"/>
    <p:sldId id="270" r:id="rId20"/>
    <p:sldId id="261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64" r:id="rId31"/>
    <p:sldId id="267" r:id="rId32"/>
    <p:sldId id="268" r:id="rId33"/>
    <p:sldId id="271" r:id="rId34"/>
    <p:sldId id="272" r:id="rId35"/>
  </p:sldIdLst>
  <p:sldSz cx="9144000" cy="6858000" type="screen4x3"/>
  <p:notesSz cx="6858000" cy="91440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155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53305288-3218-471D-AF10-0B9959BB0EEA}" type="datetimeFigureOut">
              <a:rPr lang="pt-BR"/>
              <a:pPr>
                <a:defRPr/>
              </a:pPr>
              <a:t>15/08/2017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BR" noProof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noProof="0"/>
              <a:t>Clique para editar os estilos do texto mestre</a:t>
            </a:r>
          </a:p>
          <a:p>
            <a:pPr lvl="1"/>
            <a:r>
              <a:rPr lang="pt-BR" noProof="0"/>
              <a:t>Segundo nível</a:t>
            </a:r>
          </a:p>
          <a:p>
            <a:pPr lvl="2"/>
            <a:r>
              <a:rPr lang="pt-BR" noProof="0"/>
              <a:t>Terceiro nível</a:t>
            </a:r>
          </a:p>
          <a:p>
            <a:pPr lvl="3"/>
            <a:r>
              <a:rPr lang="pt-BR" noProof="0"/>
              <a:t>Quarto nível</a:t>
            </a:r>
          </a:p>
          <a:p>
            <a:pPr lvl="4"/>
            <a:r>
              <a:rPr lang="pt-BR" noProof="0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38708CB5-825F-4419-B972-56D4198DAA35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2463656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AD9E2D-486C-405B-9FA3-20D4060AF6F8}" type="datetimeFigureOut">
              <a:rPr lang="pt-BR"/>
              <a:pPr>
                <a:defRPr/>
              </a:pPr>
              <a:t>15/08/2017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8A9438-E4FB-4A02-A2AA-C4D0680A769D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2368281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50A5AA-0AF4-4094-BE6F-BCAA0F9AEA6B}" type="datetimeFigureOut">
              <a:rPr lang="pt-BR"/>
              <a:pPr>
                <a:defRPr/>
              </a:pPr>
              <a:t>15/08/2017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B82AA7-1915-4A9B-91ED-A82DC85782FE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3165567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EFCB17-6D70-4956-B222-BBB16F254EB5}" type="datetimeFigureOut">
              <a:rPr lang="pt-BR"/>
              <a:pPr>
                <a:defRPr/>
              </a:pPr>
              <a:t>15/08/2017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7ED7FF-50D6-4D08-9191-5509492D4BFC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7053857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D0FACB-2924-44D8-9B80-C11999FD51FD}" type="datetimeFigureOut">
              <a:rPr lang="pt-BR"/>
              <a:pPr>
                <a:defRPr/>
              </a:pPr>
              <a:t>15/08/2017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F5C1F0-85FA-4783-9ECC-3A0A7CC1870A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9504664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0E3B17-6FE4-48C0-81FD-53673D89E5AA}" type="datetimeFigureOut">
              <a:rPr lang="pt-BR"/>
              <a:pPr>
                <a:defRPr/>
              </a:pPr>
              <a:t>15/08/2017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86286D-CA13-4165-A534-4C3167C6A1F8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882246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980A00-2405-404E-BCC0-CFB089839CD4}" type="datetimeFigureOut">
              <a:rPr lang="pt-BR"/>
              <a:pPr>
                <a:defRPr/>
              </a:pPr>
              <a:t>15/08/2017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B69B97-4101-409E-A03F-6F5DBDB3679D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9347132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F4877C-4388-47FB-B6AF-D777B0768AB3}" type="datetimeFigureOut">
              <a:rPr lang="pt-BR"/>
              <a:pPr>
                <a:defRPr/>
              </a:pPr>
              <a:t>15/08/2017</a:t>
            </a:fld>
            <a:endParaRPr lang="pt-BR"/>
          </a:p>
        </p:txBody>
      </p:sp>
      <p:sp>
        <p:nvSpPr>
          <p:cNvPr id="8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DBF5C3-7CFE-4385-89DF-1CB9820A41FD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9283486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4AF845-20D0-4659-A651-85C18D035921}" type="datetimeFigureOut">
              <a:rPr lang="pt-BR"/>
              <a:pPr>
                <a:defRPr/>
              </a:pPr>
              <a:t>15/08/2017</a:t>
            </a:fld>
            <a:endParaRPr lang="pt-BR"/>
          </a:p>
        </p:txBody>
      </p:sp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E4FC4B-D845-489A-B854-E16FA726197B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5255562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67FCFC-3D7A-4FC7-87DB-07C574A17261}" type="datetimeFigureOut">
              <a:rPr lang="pt-BR"/>
              <a:pPr>
                <a:defRPr/>
              </a:pPr>
              <a:t>15/08/2017</a:t>
            </a:fld>
            <a:endParaRPr lang="pt-BR"/>
          </a:p>
        </p:txBody>
      </p:sp>
      <p:sp>
        <p:nvSpPr>
          <p:cNvPr id="3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704049-AFD3-4875-B731-51E03A82B463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2983350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64C579-F220-4CA1-9213-9E012DFA51D6}" type="datetimeFigureOut">
              <a:rPr lang="pt-BR"/>
              <a:pPr>
                <a:defRPr/>
              </a:pPr>
              <a:t>15/08/2017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5F40F8-8D47-402C-96C0-E2197178DFDC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1056817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50233E-564A-4FBB-A60E-91E277FF927D}" type="datetimeFigureOut">
              <a:rPr lang="pt-BR"/>
              <a:pPr>
                <a:defRPr/>
              </a:pPr>
              <a:t>15/08/2017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1004EC-5301-4994-AB21-261B22E87E30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7991199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ço Reservado para Títu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 estilo do título mestre</a:t>
            </a:r>
          </a:p>
        </p:txBody>
      </p:sp>
      <p:sp>
        <p:nvSpPr>
          <p:cNvPr id="1027" name="Espaço Reservado para Tex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os estilos do texto mestre</a:t>
            </a:r>
          </a:p>
          <a:p>
            <a:pPr lvl="1"/>
            <a:r>
              <a:rPr lang="pt-BR" altLang="pt-BR"/>
              <a:t>Segundo nível</a:t>
            </a:r>
          </a:p>
          <a:p>
            <a:pPr lvl="2"/>
            <a:r>
              <a:rPr lang="pt-BR" altLang="pt-BR"/>
              <a:t>Terceiro nível</a:t>
            </a:r>
          </a:p>
          <a:p>
            <a:pPr lvl="3"/>
            <a:r>
              <a:rPr lang="pt-BR" altLang="pt-BR"/>
              <a:t>Quarto nível</a:t>
            </a:r>
          </a:p>
          <a:p>
            <a:pPr lvl="4"/>
            <a:r>
              <a:rPr lang="pt-BR" alt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1455B26-993A-4703-ACDD-060C94E89E41}" type="datetimeFigureOut">
              <a:rPr lang="pt-BR"/>
              <a:pPr>
                <a:defRPr/>
              </a:pPr>
              <a:t>15/08/2017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962D9F51-2F7A-4D56-9A1D-048DD9861EF4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http://portal.mec.gov.br/secad/arquivos/pdf/olhares_feministas.pdf#page=219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dirty="0"/>
              <a:t>Primeira República no Brasil: aspectos históricos e historiográficos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dirty="0"/>
              <a:t>Parte I: Aspectos Históricos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dirty="0"/>
              <a:t>A economia na Primeira República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400600"/>
          </a:xfrm>
        </p:spPr>
        <p:txBody>
          <a:bodyPr rtlCol="0">
            <a:normAutofit fontScale="85000"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dirty="0"/>
              <a:t>“Encilhamento” (1890): tentativa de estímulo econômico e criação de indústrias – expansão monetária (“bancos emissores”) e abertura de capitais via Bolsa de Valores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pt-BR" dirty="0"/>
              <a:t>Crise financeira, dívida externa, crise cambial e inflação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pt-BR" dirty="0"/>
              <a:t>Política de estabilização financeira (“</a:t>
            </a:r>
            <a:r>
              <a:rPr lang="pt-BR" dirty="0" err="1"/>
              <a:t>Funding</a:t>
            </a:r>
            <a:r>
              <a:rPr lang="pt-BR" dirty="0"/>
              <a:t> </a:t>
            </a:r>
            <a:r>
              <a:rPr lang="pt-BR" dirty="0" err="1"/>
              <a:t>Loan</a:t>
            </a:r>
            <a:r>
              <a:rPr lang="pt-BR" dirty="0"/>
              <a:t>”, Campos Sales) – valorização cambial, deflação, controle do déficit orçamentário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pt-BR" dirty="0"/>
              <a:t>Mão de obra – produção de oferta abundante para barateamento (“grande imigração” – 1887-1910), formação de um mercado interno incipiente para consumo de bens não-duráveis (alimentos, vestuário)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pt-BR" dirty="0"/>
              <a:t>Crise Mundial de 1929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pt-BR" dirty="0"/>
          </a:p>
          <a:p>
            <a:pPr eaLnBrk="1" fontAlgn="auto" hangingPunct="1">
              <a:spcAft>
                <a:spcPts val="0"/>
              </a:spcAft>
              <a:defRPr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707237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18EABD0-26A1-4734-BCB8-F2839EFFB7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Economia do Café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C02F0C2-CB6F-457F-AC4F-11459C9DC2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2400" dirty="0"/>
              <a:t>Café: base da economia brasileira (60% das exportações - 1900). Produtos menos importantes: borracha e cacau. Crise estrutural e oscilação de preços internacionais  do café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pt-BR" sz="2400" dirty="0"/>
              <a:t>Políticas de valorização de preços (manipulação de taxas cambiais-desvalorização da moeda nacional e compra de excedentes, com políticas de “preço mínimo” (“Convênio de Taubaté”, 1906)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pt-BR" sz="2400" dirty="0"/>
              <a:t>Relação entre café e industrialização (investimentos de capital excedente, entraves estruturais) – ausência de uma política de estímulo industrial e de industrialização de base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512326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ítulo 1"/>
          <p:cNvSpPr>
            <a:spLocks noGrp="1"/>
          </p:cNvSpPr>
          <p:nvPr>
            <p:ph type="title"/>
          </p:nvPr>
        </p:nvSpPr>
        <p:spPr>
          <a:xfrm>
            <a:off x="683568" y="457200"/>
            <a:ext cx="8229600" cy="1143000"/>
          </a:xfrm>
        </p:spPr>
        <p:txBody>
          <a:bodyPr/>
          <a:lstStyle/>
          <a:p>
            <a:pPr eaLnBrk="1" hangingPunct="1"/>
            <a:r>
              <a:rPr lang="pt-BR" altLang="pt-BR" sz="3200" dirty="0"/>
              <a:t>Crise da Primeira </a:t>
            </a:r>
            <a:r>
              <a:rPr lang="pt-BR" altLang="pt-BR" sz="3200" dirty="0" err="1"/>
              <a:t>Répública</a:t>
            </a:r>
            <a:r>
              <a:rPr lang="pt-BR" altLang="pt-BR" sz="3200" dirty="0"/>
              <a:t>: “Tenentismo” e dissidências oligárquicas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 rtlCol="0">
            <a:normAutofit fontScale="85000"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dirty="0">
                <a:latin typeface="Arial" pitchFamily="34" charset="0"/>
                <a:cs typeface="Arial" pitchFamily="34" charset="0"/>
              </a:rPr>
              <a:t>Tenentismo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pt-BR" dirty="0">
                <a:latin typeface="Arial" pitchFamily="34" charset="0"/>
                <a:cs typeface="Arial" pitchFamily="34" charset="0"/>
              </a:rPr>
              <a:t>Programa: nacionalismo econômico, moralização eleitoral, valorização da política nacional </a:t>
            </a:r>
            <a:r>
              <a:rPr lang="pt-BR" dirty="0" err="1">
                <a:latin typeface="Arial" pitchFamily="34" charset="0"/>
                <a:cs typeface="Arial" pitchFamily="34" charset="0"/>
              </a:rPr>
              <a:t>antioligárquica</a:t>
            </a:r>
            <a:r>
              <a:rPr lang="pt-BR" dirty="0">
                <a:latin typeface="Arial" pitchFamily="34" charset="0"/>
                <a:cs typeface="Arial" pitchFamily="34" charset="0"/>
              </a:rPr>
              <a:t> (“centralização”, Estado interventor)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pt-BR" dirty="0">
                <a:latin typeface="Arial" pitchFamily="34" charset="0"/>
                <a:cs typeface="Arial" pitchFamily="34" charset="0"/>
              </a:rPr>
              <a:t>Revolta de 1922 (RJ); Revoltas de 1924 (SP, AM, SE, RS)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pt-BR" dirty="0">
                <a:latin typeface="Arial" pitchFamily="34" charset="0"/>
                <a:cs typeface="Arial" pitchFamily="34" charset="0"/>
              </a:rPr>
              <a:t>Coluna Prestes-Miguel Costa (1924-1927)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pt-BR" dirty="0">
                <a:latin typeface="Arial" pitchFamily="34" charset="0"/>
                <a:cs typeface="Arial" pitchFamily="34" charset="0"/>
              </a:rPr>
              <a:t>Tenentismo e dissidências oligárquicas (1929-1930) 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pt-BR" dirty="0">
                <a:latin typeface="Arial" pitchFamily="34" charset="0"/>
                <a:cs typeface="Arial" pitchFamily="34" charset="0"/>
              </a:rPr>
              <a:t>Ruptura de Luís Carlos Prestes (maio de 1930) – tenentismo de esquerda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pt-BR" dirty="0">
                <a:latin typeface="Arial" pitchFamily="34" charset="0"/>
                <a:cs typeface="Arial" pitchFamily="34" charset="0"/>
              </a:rPr>
              <a:t>“Revolução de 1930”: dissidência oligárquica contra a hegemonia paulista (“Aliança Liberal”, eleições de 1930 e revolta de outubro)</a:t>
            </a:r>
          </a:p>
        </p:txBody>
      </p:sp>
    </p:spTree>
    <p:extLst>
      <p:ext uri="{BB962C8B-B14F-4D97-AF65-F5344CB8AC3E}">
        <p14:creationId xmlns:p14="http://schemas.microsoft.com/office/powerpoint/2010/main" val="34988684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F4A906-0D71-4CAE-979A-448743AEB9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Movimento Operário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4226DAB-E12C-4FF7-90A9-F9FB355A7A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2800" dirty="0">
                <a:latin typeface="Arial" pitchFamily="34" charset="0"/>
                <a:cs typeface="Arial" pitchFamily="34" charset="0"/>
              </a:rPr>
              <a:t>Movimento operário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pt-BR" dirty="0" err="1">
                <a:latin typeface="Arial" pitchFamily="34" charset="0"/>
                <a:cs typeface="Arial" pitchFamily="34" charset="0"/>
              </a:rPr>
              <a:t>Imigrantismo</a:t>
            </a:r>
            <a:r>
              <a:rPr lang="pt-BR" dirty="0">
                <a:latin typeface="Arial" pitchFamily="34" charset="0"/>
                <a:cs typeface="Arial" pitchFamily="34" charset="0"/>
              </a:rPr>
              <a:t> e movimento operário (debates historiográficos)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pt-BR" dirty="0">
                <a:latin typeface="Arial" pitchFamily="34" charset="0"/>
                <a:cs typeface="Arial" pitchFamily="34" charset="0"/>
              </a:rPr>
              <a:t>Socialismo e </a:t>
            </a:r>
            <a:r>
              <a:rPr lang="pt-BR" dirty="0" err="1">
                <a:latin typeface="Arial" pitchFamily="34" charset="0"/>
                <a:cs typeface="Arial" pitchFamily="34" charset="0"/>
              </a:rPr>
              <a:t>Anarcossindicalismo</a:t>
            </a:r>
            <a:r>
              <a:rPr lang="pt-BR" dirty="0">
                <a:latin typeface="Arial" pitchFamily="34" charset="0"/>
                <a:cs typeface="Arial" pitchFamily="34" charset="0"/>
              </a:rPr>
              <a:t> (COB, 1906)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pt-BR" dirty="0">
                <a:latin typeface="Arial" pitchFamily="34" charset="0"/>
                <a:cs typeface="Arial" pitchFamily="34" charset="0"/>
              </a:rPr>
              <a:t>Ciclo de Greves (1917-1920)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pt-BR" dirty="0">
                <a:latin typeface="Arial" pitchFamily="34" charset="0"/>
                <a:cs typeface="Arial" pitchFamily="34" charset="0"/>
              </a:rPr>
              <a:t>Partido Comunista do Brasil (1922)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pt-BR" dirty="0">
                <a:latin typeface="Arial" pitchFamily="34" charset="0"/>
                <a:cs typeface="Arial" pitchFamily="34" charset="0"/>
              </a:rPr>
              <a:t>Anarquistas e Comunistas: táticas e estratégias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pt-BR" dirty="0">
                <a:latin typeface="Arial" pitchFamily="34" charset="0"/>
                <a:cs typeface="Arial" pitchFamily="34" charset="0"/>
              </a:rPr>
              <a:t>Bloco Operário Camponês (1927-1930)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50191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dirty="0"/>
              <a:t>“Revolução de 30”: debate historiográfico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2800" dirty="0"/>
              <a:t>Tese da Revolução Burguesa – oligarquia cafeeira X elite industrial (apoiada pelas classes médias – expressão no tenentismo – conforme Virgilio Santa Rosa)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pt-BR" sz="2800" dirty="0"/>
              <a:t>Tese do Rearranjo político e “vazio de poder” e “Estado de compromisso” (Fausto) – protagonismo do Estado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pt-BR" sz="2800" dirty="0"/>
              <a:t>Tese da “operação </a:t>
            </a:r>
            <a:r>
              <a:rPr lang="pt-BR" sz="2800" dirty="0" err="1"/>
              <a:t>ideológica-discursiva</a:t>
            </a:r>
            <a:r>
              <a:rPr lang="pt-BR" sz="2800" dirty="0"/>
              <a:t>” (De </a:t>
            </a:r>
            <a:r>
              <a:rPr lang="pt-BR" sz="2800" dirty="0" err="1"/>
              <a:t>Decca</a:t>
            </a:r>
            <a:r>
              <a:rPr lang="pt-BR" sz="2800" dirty="0"/>
              <a:t>) – hegemonia da burguesia industrial, mascarada no “</a:t>
            </a:r>
            <a:r>
              <a:rPr lang="pt-BR" sz="2800" dirty="0" err="1"/>
              <a:t>bonapartismo</a:t>
            </a:r>
            <a:r>
              <a:rPr lang="pt-BR" sz="2800" dirty="0"/>
              <a:t>” e no afastamento do operariado da cena política principal, pela repressão. 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788887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FAEDA0E-360D-46A2-9631-79C65932FC4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br>
              <a:rPr lang="pt-BR" dirty="0"/>
            </a:br>
            <a:r>
              <a:rPr lang="pt-BR" dirty="0"/>
              <a:t>Governos da Primeira República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E0C945D-EF0C-4759-83FF-E0C5657D96C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/>
              <a:t>ANEXOS</a:t>
            </a:r>
          </a:p>
        </p:txBody>
      </p:sp>
    </p:spTree>
    <p:extLst>
      <p:ext uri="{BB962C8B-B14F-4D97-AF65-F5344CB8AC3E}">
        <p14:creationId xmlns:p14="http://schemas.microsoft.com/office/powerpoint/2010/main" val="21065792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dirty="0"/>
              <a:t>Consolidação (1889-1898)</a:t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472608"/>
          </a:xfrm>
        </p:spPr>
        <p:txBody>
          <a:bodyPr rtlCol="0">
            <a:normAutofit fontScale="85000" lnSpcReduction="20000"/>
          </a:bodyPr>
          <a:lstStyle/>
          <a:p>
            <a:pPr lvl="1" eaLnBrk="1" fontAlgn="auto" hangingPunct="1">
              <a:spcAft>
                <a:spcPts val="0"/>
              </a:spcAft>
              <a:defRPr/>
            </a:pPr>
            <a:r>
              <a:rPr lang="pt-BR" dirty="0"/>
              <a:t>Governo provisório Deodoro (</a:t>
            </a:r>
            <a:r>
              <a:rPr lang="pt-BR" dirty="0" err="1"/>
              <a:t>nov</a:t>
            </a:r>
            <a:r>
              <a:rPr lang="pt-BR" dirty="0"/>
              <a:t>/89 a fev/91) + governo constitucional (fev a </a:t>
            </a:r>
            <a:r>
              <a:rPr lang="pt-BR" dirty="0" err="1"/>
              <a:t>nov</a:t>
            </a:r>
            <a:r>
              <a:rPr lang="pt-BR" dirty="0"/>
              <a:t>/91)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pt-BR" dirty="0"/>
              <a:t>Governo Floriano Peixoto – </a:t>
            </a:r>
            <a:r>
              <a:rPr lang="pt-BR" dirty="0" err="1"/>
              <a:t>nov</a:t>
            </a:r>
            <a:r>
              <a:rPr lang="pt-BR" dirty="0"/>
              <a:t>/91 a </a:t>
            </a:r>
            <a:r>
              <a:rPr lang="pt-BR" dirty="0" err="1"/>
              <a:t>nov</a:t>
            </a:r>
            <a:r>
              <a:rPr lang="pt-BR" dirty="0"/>
              <a:t>/94)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pt-BR" dirty="0"/>
              <a:t>Prudente de Morais (11/94 a 11/98)– República dos Fazendeiros. Governo de Prudente de Morais enfrentou a conspiração jacobina, apoiado pelo vice Manoel Vitorino (atentado de 4/3/1987, pelo soldado Marcelino Bispo de Melo – morte do Mal Carlos Bittencourt) – Governou com Estado de Sitio e consolidou o poder das elites civis 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pt-BR" dirty="0"/>
              <a:t>Campos Sales (11/98 a 11/1902) – “política dos governadores” – apoiar quem estiver no poder regional e conseguir apoio no Congresso para além dos partidos – institucionalizou a fraude eleitoral, a “degola política” no Congresso e os Estados viraram “feudos eleitorais”. Política econômica do “</a:t>
            </a:r>
            <a:r>
              <a:rPr lang="pt-BR" dirty="0" err="1"/>
              <a:t>funding</a:t>
            </a:r>
            <a:r>
              <a:rPr lang="pt-BR" dirty="0"/>
              <a:t> </a:t>
            </a:r>
            <a:r>
              <a:rPr lang="pt-BR" dirty="0" err="1"/>
              <a:t>loan</a:t>
            </a:r>
            <a:r>
              <a:rPr lang="pt-BR" dirty="0"/>
              <a:t>” (empréstimo para pagar os juros da dívida anterior). Programa de deflação, elevação de impostos e aumento da taxa cambial. 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pt-BR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dirty="0"/>
              <a:t>Consolidação (1889-1898)</a:t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305202"/>
          </a:xfrm>
        </p:spPr>
        <p:txBody>
          <a:bodyPr rtlCol="0">
            <a:normAutofit fontScale="32500" lnSpcReduction="20000"/>
          </a:bodyPr>
          <a:lstStyle/>
          <a:p>
            <a:pPr lvl="1" eaLnBrk="1" fontAlgn="auto" hangingPunct="1">
              <a:spcAft>
                <a:spcPts val="0"/>
              </a:spcAft>
              <a:defRPr/>
            </a:pPr>
            <a:r>
              <a:rPr lang="pt-BR" sz="7200" dirty="0">
                <a:latin typeface="Arial" pitchFamily="34" charset="0"/>
                <a:cs typeface="Arial" pitchFamily="34" charset="0"/>
              </a:rPr>
              <a:t>Encilhamento (emissão de dinheiro pelos bancos, sem fundos de reserva, apoiado em bônus governamentais; incentivo à sociedades anônimas e ampliação do crédito - ampliação de capital, sem lastro produtivo, de empresas via bolsa – inflação e especulação de papéis, comparável ao frenesi dos apostadores de cavalo na hora de encilhar o animal antes da largada)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pt-BR" sz="7200" dirty="0">
                <a:latin typeface="Arial" pitchFamily="34" charset="0"/>
                <a:cs typeface="Arial" pitchFamily="34" charset="0"/>
              </a:rPr>
              <a:t>Fechamento do congresso em 1891, reação da Marinha (Custodio de Melo,a bordo do Riachuelo, se rebelou contra o Presidente)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pt-BR" altLang="pt-BR" sz="7200" dirty="0">
                <a:latin typeface="Arial" panose="020B0604020202020204" pitchFamily="34" charset="0"/>
                <a:cs typeface="Arial" panose="020B0604020202020204" pitchFamily="34" charset="0"/>
              </a:rPr>
              <a:t>Disputa política entre republicanos – jacobinos, positivistas ortodoxos e liberais federalistas – Floriano, vice de Prudente em 1891, foi eleito vice-presidente da República, tornando-se, depois, “vice-presidente em exercício” por 3 anos.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endParaRPr lang="pt-BR" sz="7200" dirty="0">
              <a:latin typeface="Arial" pitchFamily="34" charset="0"/>
              <a:cs typeface="Arial" pitchFamily="34" charset="0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pt-BR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dirty="0"/>
              <a:t>Institucionalização (1898-1921)</a:t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400600"/>
          </a:xfrm>
        </p:spPr>
        <p:txBody>
          <a:bodyPr rtlCol="0">
            <a:normAutofit fontScale="77500" lnSpcReduction="20000"/>
          </a:bodyPr>
          <a:lstStyle/>
          <a:p>
            <a:pPr lvl="1" eaLnBrk="1" fontAlgn="auto" hangingPunct="1">
              <a:spcAft>
                <a:spcPts val="0"/>
              </a:spcAft>
              <a:defRPr/>
            </a:pPr>
            <a:r>
              <a:rPr lang="pt-BR" dirty="0">
                <a:latin typeface="Arial" pitchFamily="34" charset="0"/>
                <a:cs typeface="Arial" pitchFamily="34" charset="0"/>
              </a:rPr>
              <a:t>Governo Rodrigues Alves (1902-1906) – modernização do Rio de Janeiro, via “</a:t>
            </a:r>
            <a:r>
              <a:rPr lang="pt-BR" dirty="0" err="1">
                <a:latin typeface="Arial" pitchFamily="34" charset="0"/>
                <a:cs typeface="Arial" pitchFamily="34" charset="0"/>
              </a:rPr>
              <a:t>bota-abaixo</a:t>
            </a:r>
            <a:r>
              <a:rPr lang="pt-BR" dirty="0">
                <a:latin typeface="Arial" pitchFamily="34" charset="0"/>
                <a:cs typeface="Arial" pitchFamily="34" charset="0"/>
              </a:rPr>
              <a:t>” de Pereira Passos, 1904/1905, cujo símbolo foi a construção da Avenida Central – ensaio fora feito em SP, quando </a:t>
            </a:r>
            <a:r>
              <a:rPr lang="pt-BR" dirty="0" err="1">
                <a:latin typeface="Arial" pitchFamily="34" charset="0"/>
                <a:cs typeface="Arial" pitchFamily="34" charset="0"/>
              </a:rPr>
              <a:t>R.</a:t>
            </a:r>
            <a:r>
              <a:rPr lang="pt-BR" dirty="0">
                <a:latin typeface="Arial" pitchFamily="34" charset="0"/>
                <a:cs typeface="Arial" pitchFamily="34" charset="0"/>
              </a:rPr>
              <a:t>Alves foi eleito presidente do Estado, em 1900) – Revolta da Vacina – 10/11/1904 – apoiada pelos alunos da Escola Militar (jacobinos), que pretendiam empossar Lauro Sodré como “ditador positivista”. 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pt-BR" dirty="0">
                <a:latin typeface="Arial" pitchFamily="34" charset="0"/>
                <a:cs typeface="Arial" pitchFamily="34" charset="0"/>
              </a:rPr>
              <a:t>Afonso Pena (MG) (1906/1909)– ao contrário de Alves, apoiou a política de valorização do café (Convênio de Taubaté, 1906) – desvalorização da moeda nacional para incentivar a exportação. Morreu antes do fim do mandato, em 1909. Hermes da Fonseca se impôs como candidato à sucessão, com o apoio do vice empossado, Nilo Peçanha (1909/1910) e do senador Pinheiro Machado (RS). São Paulo apoiou Rui Barbosa, na derrotada “campanha civilista” 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pt-BR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/>
              <a:t>Institucionalização</a:t>
            </a:r>
          </a:p>
        </p:txBody>
      </p:sp>
      <p:sp>
        <p:nvSpPr>
          <p:cNvPr id="11267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214438"/>
            <a:ext cx="8229600" cy="4911725"/>
          </a:xfrm>
        </p:spPr>
        <p:txBody>
          <a:bodyPr/>
          <a:lstStyle/>
          <a:p>
            <a:pPr lvl="1" algn="just" eaLnBrk="1" hangingPunct="1"/>
            <a:r>
              <a:rPr lang="pt-BR" altLang="pt-BR" sz="1600" dirty="0">
                <a:latin typeface="Arial" panose="020B0604020202020204" pitchFamily="34" charset="0"/>
                <a:cs typeface="Arial" panose="020B0604020202020204" pitchFamily="34" charset="0"/>
              </a:rPr>
              <a:t>Governo Hermes da Fonseca (1910/1914)– “política das salvações” – intervenção nos Estados para  derrubar oligarquias </a:t>
            </a:r>
            <a:r>
              <a:rPr lang="pt-BR" altLang="pt-BR" sz="1600" dirty="0" err="1">
                <a:latin typeface="Arial" panose="020B0604020202020204" pitchFamily="34" charset="0"/>
                <a:cs typeface="Arial" panose="020B0604020202020204" pitchFamily="34" charset="0"/>
              </a:rPr>
              <a:t>anti-governistas</a:t>
            </a:r>
            <a:r>
              <a:rPr lang="pt-BR" altLang="pt-BR" sz="1600" dirty="0">
                <a:latin typeface="Arial" panose="020B0604020202020204" pitchFamily="34" charset="0"/>
                <a:cs typeface="Arial" panose="020B0604020202020204" pitchFamily="34" charset="0"/>
              </a:rPr>
              <a:t>. Auge de poder de Pinheiro Machado, baseado no Partido Republicano Conservador. No RS, Pinheiro Machado deixara no poder Borges de Medeiros, que seria o mais importante político do Estado nas primeiras décadas do século XX.   Revolta da Chibata (</a:t>
            </a:r>
            <a:r>
              <a:rPr lang="pt-BR" altLang="pt-BR" sz="1600" dirty="0" err="1">
                <a:latin typeface="Arial" panose="020B0604020202020204" pitchFamily="34" charset="0"/>
                <a:cs typeface="Arial" panose="020B0604020202020204" pitchFamily="34" charset="0"/>
              </a:rPr>
              <a:t>nov</a:t>
            </a:r>
            <a:r>
              <a:rPr lang="pt-BR" altLang="pt-BR" sz="1600" dirty="0">
                <a:latin typeface="Arial" panose="020B0604020202020204" pitchFamily="34" charset="0"/>
                <a:cs typeface="Arial" panose="020B0604020202020204" pitchFamily="34" charset="0"/>
              </a:rPr>
              <a:t>/1910 – seguida da revolta da Ilha das Cobras – navio da morte Satélite, 250 revoltosos enviados para o Acre) e Revolta do Contestado ( Pivô – ação da </a:t>
            </a:r>
            <a:r>
              <a:rPr lang="pt-BR" altLang="pt-BR" sz="1600" dirty="0" err="1">
                <a:latin typeface="Arial" panose="020B0604020202020204" pitchFamily="34" charset="0"/>
                <a:cs typeface="Arial" panose="020B0604020202020204" pitchFamily="34" charset="0"/>
              </a:rPr>
              <a:t>Brazil</a:t>
            </a:r>
            <a:r>
              <a:rPr lang="pt-BR" altLang="pt-BR" sz="1600" dirty="0">
                <a:latin typeface="Arial" panose="020B0604020202020204" pitchFamily="34" charset="0"/>
                <a:cs typeface="Arial" panose="020B0604020202020204" pitchFamily="34" charset="0"/>
              </a:rPr>
              <a:t> Railway e </a:t>
            </a:r>
            <a:r>
              <a:rPr lang="pt-BR" altLang="pt-BR" sz="1600" dirty="0" err="1">
                <a:latin typeface="Arial" panose="020B0604020202020204" pitchFamily="34" charset="0"/>
                <a:cs typeface="Arial" panose="020B0604020202020204" pitchFamily="34" charset="0"/>
              </a:rPr>
              <a:t>Souther</a:t>
            </a:r>
            <a:r>
              <a:rPr lang="pt-BR" altLang="pt-BR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1600" dirty="0" err="1">
                <a:latin typeface="Arial" panose="020B0604020202020204" pitchFamily="34" charset="0"/>
                <a:cs typeface="Arial" panose="020B0604020202020204" pitchFamily="34" charset="0"/>
              </a:rPr>
              <a:t>Lumber</a:t>
            </a:r>
            <a:r>
              <a:rPr lang="pt-BR" altLang="pt-BR" sz="1600" dirty="0">
                <a:latin typeface="Arial" panose="020B0604020202020204" pitchFamily="34" charset="0"/>
                <a:cs typeface="Arial" panose="020B0604020202020204" pitchFamily="34" charset="0"/>
              </a:rPr>
              <a:t>, de P. </a:t>
            </a:r>
            <a:r>
              <a:rPr lang="pt-BR" altLang="pt-BR" sz="1600" dirty="0" err="1">
                <a:latin typeface="Arial" panose="020B0604020202020204" pitchFamily="34" charset="0"/>
                <a:cs typeface="Arial" panose="020B0604020202020204" pitchFamily="34" charset="0"/>
              </a:rPr>
              <a:t>Farquar</a:t>
            </a:r>
            <a:r>
              <a:rPr lang="pt-BR" altLang="pt-BR" sz="1600" dirty="0">
                <a:latin typeface="Arial" panose="020B0604020202020204" pitchFamily="34" charset="0"/>
                <a:cs typeface="Arial" panose="020B0604020202020204" pitchFamily="34" charset="0"/>
              </a:rPr>
              <a:t> contra Posseiros – líder José Maria – Miguel de Lucena Boaventura). Peludos contra Pelados. 20 mil mortos. </a:t>
            </a:r>
          </a:p>
          <a:p>
            <a:pPr lvl="1" algn="just" eaLnBrk="1" hangingPunct="1"/>
            <a:r>
              <a:rPr lang="pt-BR" altLang="pt-BR" sz="1600" dirty="0">
                <a:latin typeface="Arial" panose="020B0604020202020204" pitchFamily="34" charset="0"/>
                <a:cs typeface="Arial" panose="020B0604020202020204" pitchFamily="34" charset="0"/>
              </a:rPr>
              <a:t>Venceslau Brás (1914/1918)– apoiado por SP e MG no pacto de Ouro Fino, em 1913, para anular as articulações de Pinheiro Machado (PRC). Sucesso Rodrigues Alves (que morreu de gripe espanhola antes de tomar posse) e Delfim Moreira (vice, presidente em exercício até julho 1919)</a:t>
            </a:r>
          </a:p>
          <a:p>
            <a:pPr lvl="1" algn="just" eaLnBrk="1" hangingPunct="1"/>
            <a:r>
              <a:rPr lang="pt-BR" altLang="pt-BR" sz="1600" dirty="0">
                <a:latin typeface="Arial" panose="020B0604020202020204" pitchFamily="34" charset="0"/>
                <a:cs typeface="Arial" panose="020B0604020202020204" pitchFamily="34" charset="0"/>
              </a:rPr>
              <a:t>Epitácio Pessoa – chefe da delegação brasileira em Versalhes, eleito </a:t>
            </a:r>
            <a:r>
              <a:rPr lang="pt-BR" altLang="pt-BR" sz="1600" i="1" dirty="0">
                <a:latin typeface="Arial" panose="020B0604020202020204" pitchFamily="34" charset="0"/>
                <a:cs typeface="Arial" panose="020B0604020202020204" pitchFamily="34" charset="0"/>
              </a:rPr>
              <a:t>in absentia</a:t>
            </a:r>
            <a:r>
              <a:rPr lang="pt-BR" altLang="pt-BR" sz="1600" dirty="0">
                <a:latin typeface="Arial" panose="020B0604020202020204" pitchFamily="34" charset="0"/>
                <a:cs typeface="Arial" panose="020B0604020202020204" pitchFamily="34" charset="0"/>
              </a:rPr>
              <a:t>, com apoio de SP, MG, RS. No seu governo, ao nomear civis para ministérios militares (P. Calógeras – Guerra e Raul Soares – Exército), lançou as bases para a  revolta tenentista, que explodiria no governo do sucessor – Artur Bernardes. Primeiras obras contra a seca, criticada por políticos paulistas. </a:t>
            </a:r>
          </a:p>
          <a:p>
            <a:pPr eaLnBrk="1" hangingPunct="1"/>
            <a:endParaRPr lang="pt-BR" altLang="pt-B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/>
              <a:t>Periodização clássica</a:t>
            </a:r>
          </a:p>
        </p:txBody>
      </p:sp>
      <p:sp>
        <p:nvSpPr>
          <p:cNvPr id="4099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pPr eaLnBrk="1" hangingPunct="1"/>
            <a:r>
              <a:rPr lang="pt-BR" altLang="pt-BR" dirty="0"/>
              <a:t>Consolidação (1889-1898): período de instabilidade política e econômica</a:t>
            </a:r>
          </a:p>
          <a:p>
            <a:pPr eaLnBrk="1" hangingPunct="1"/>
            <a:r>
              <a:rPr lang="pt-BR" altLang="pt-BR" dirty="0"/>
              <a:t>Institucionalização (1898-1921): estabelecimento de práticas políticas de convívio de poderes republicanos e regras informais de sucessão presidencial</a:t>
            </a:r>
          </a:p>
          <a:p>
            <a:pPr eaLnBrk="1" hangingPunct="1"/>
            <a:r>
              <a:rPr lang="pt-BR" altLang="pt-BR" dirty="0"/>
              <a:t>Crise (1921-1930): surgimento de novos atores sociais e políticos críticos à política do “liberalismo oligárquico” e suas práticas políticas.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87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dirty="0"/>
              <a:t>Crise (1921-1930)</a:t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928688"/>
            <a:ext cx="8229600" cy="5524648"/>
          </a:xfrm>
        </p:spPr>
        <p:txBody>
          <a:bodyPr rtlCol="0">
            <a:normAutofit fontScale="40000" lnSpcReduction="20000"/>
          </a:bodyPr>
          <a:lstStyle/>
          <a:p>
            <a:pPr lvl="1" algn="just" eaLnBrk="1" fontAlgn="auto" hangingPunct="1">
              <a:spcAft>
                <a:spcPts val="0"/>
              </a:spcAft>
              <a:defRPr/>
            </a:pPr>
            <a:r>
              <a:rPr lang="pt-BR" sz="4500" dirty="0">
                <a:latin typeface="Arial" pitchFamily="34" charset="0"/>
                <a:cs typeface="Arial" pitchFamily="34" charset="0"/>
              </a:rPr>
              <a:t>Sucessão de Epitácio Pessoa – novo ataque da aliança MG / SP – lançando Artur Bernardes, com a oposição de Borges de Medeiros que lançou a “Reação Republicana” (RJ, BA, RS, PE), tendo Nilo Peçanha como candidato. Bernardes era crítico dos militares e de Hermes da Fonseca. Cartas atribuídas a sua autoria foram lançadas em out/21. Eleição em março/22, só homologada em jul/22.</a:t>
            </a:r>
          </a:p>
          <a:p>
            <a:pPr lvl="1" algn="just" eaLnBrk="1" fontAlgn="auto" hangingPunct="1">
              <a:spcAft>
                <a:spcPts val="0"/>
              </a:spcAft>
              <a:defRPr/>
            </a:pPr>
            <a:r>
              <a:rPr lang="pt-BR" sz="4500" dirty="0">
                <a:latin typeface="Arial" pitchFamily="34" charset="0"/>
                <a:cs typeface="Arial" pitchFamily="34" charset="0"/>
              </a:rPr>
              <a:t>Artur Bernardes (</a:t>
            </a:r>
            <a:r>
              <a:rPr lang="pt-BR" sz="4500" dirty="0" err="1">
                <a:latin typeface="Arial" pitchFamily="34" charset="0"/>
                <a:cs typeface="Arial" pitchFamily="34" charset="0"/>
              </a:rPr>
              <a:t>nov</a:t>
            </a:r>
            <a:r>
              <a:rPr lang="pt-BR" sz="4500" dirty="0">
                <a:latin typeface="Arial" pitchFamily="34" charset="0"/>
                <a:cs typeface="Arial" pitchFamily="34" charset="0"/>
              </a:rPr>
              <a:t>/1922 a 1926) – governou sob estado de sitio, com congresso fechado e leis draconianas de repressão social e política. Explodem revoltas Tenentistas, contra o fechamento do Clube Militar e a prisão de Hermes da Fonseca (jul/1922, jul/1924) e a Revolução de 1923 – contra a quarta posse consecutiva de Borges de Medeiros, o chimango, organizada pela Aliança Libertadora, sob a liderança de Assis Brasil (estancieiros, federalistas, democratas). Apoiando Medeiros, estavam os “corpos provisórios” de peões, liderados por Flores da Cunha, Osvaldo Aranha e Getúlio Vargas. Bernardes, mesmo inimigo de Medeiros não interveio. </a:t>
            </a:r>
          </a:p>
          <a:p>
            <a:pPr lvl="1" algn="just" eaLnBrk="1" fontAlgn="auto" hangingPunct="1">
              <a:spcAft>
                <a:spcPts val="0"/>
              </a:spcAft>
              <a:defRPr/>
            </a:pPr>
            <a:r>
              <a:rPr lang="pt-BR" sz="4500" dirty="0">
                <a:latin typeface="Arial" pitchFamily="34" charset="0"/>
                <a:cs typeface="Arial" pitchFamily="34" charset="0"/>
              </a:rPr>
              <a:t>Washington Luis – após suspender o Estado de Sitio, promulga a Lei Celerada (1927) e uma Lei de Imprensa. Nomeou Vargas como ministro da Fazenda (1926-28), como premio ao apoio passivo do RS à sua candidatura. Sua sucessão (Julio Prestes X Getulio Vargas, pela Aliança Liberal – set/29)</a:t>
            </a:r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pt-BR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/>
              <a:t>Crise política dos anos 1920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214438"/>
            <a:ext cx="8229600" cy="5286375"/>
          </a:xfrm>
        </p:spPr>
        <p:txBody>
          <a:bodyPr rtlCol="0">
            <a:normAutofit fontScale="32500" lnSpcReduction="20000"/>
          </a:bodyPr>
          <a:lstStyle/>
          <a:p>
            <a:pPr lvl="1" algn="just" eaLnBrk="1" fontAlgn="auto" hangingPunct="1">
              <a:spcAft>
                <a:spcPts val="0"/>
              </a:spcAft>
              <a:buFont typeface="Arial" charset="0"/>
              <a:buChar char="–"/>
              <a:defRPr/>
            </a:pPr>
            <a:r>
              <a:rPr lang="pt-BR" sz="7400" dirty="0">
                <a:latin typeface="Arial" pitchFamily="34" charset="0"/>
                <a:cs typeface="Arial" pitchFamily="34" charset="0"/>
              </a:rPr>
              <a:t>Sucessão de Epitácio Pessoa (1922) – novo ataque da aliança MG / SP – lançando Artur Bernardes, com a oposição de Borges de Medeiros que lançou a “Reação Republicana” (RJ, BA, RS, PE), tendo Nilo Peçanha como candidato (56% a 40% dos votos, </a:t>
            </a:r>
            <a:r>
              <a:rPr lang="pt-BR" sz="7400" dirty="0" err="1">
                <a:latin typeface="Arial" pitchFamily="34" charset="0"/>
                <a:cs typeface="Arial" pitchFamily="34" charset="0"/>
              </a:rPr>
              <a:t>respec</a:t>
            </a:r>
            <a:r>
              <a:rPr lang="pt-BR" sz="7400" dirty="0">
                <a:latin typeface="Arial" pitchFamily="34" charset="0"/>
                <a:cs typeface="Arial" pitchFamily="34" charset="0"/>
              </a:rPr>
              <a:t>). </a:t>
            </a:r>
          </a:p>
          <a:p>
            <a:pPr lvl="1" algn="just" eaLnBrk="1" fontAlgn="auto" hangingPunct="1">
              <a:spcAft>
                <a:spcPts val="0"/>
              </a:spcAft>
              <a:buFont typeface="Arial" charset="0"/>
              <a:buChar char="–"/>
              <a:defRPr/>
            </a:pPr>
            <a:r>
              <a:rPr lang="pt-BR" sz="7400" dirty="0">
                <a:latin typeface="Arial" pitchFamily="34" charset="0"/>
                <a:cs typeface="Arial" pitchFamily="34" charset="0"/>
              </a:rPr>
              <a:t>Artur Bernardes (</a:t>
            </a:r>
            <a:r>
              <a:rPr lang="pt-BR" sz="7400" dirty="0" err="1">
                <a:latin typeface="Arial" pitchFamily="34" charset="0"/>
                <a:cs typeface="Arial" pitchFamily="34" charset="0"/>
              </a:rPr>
              <a:t>nov</a:t>
            </a:r>
            <a:r>
              <a:rPr lang="pt-BR" sz="7400" dirty="0">
                <a:latin typeface="Arial" pitchFamily="34" charset="0"/>
                <a:cs typeface="Arial" pitchFamily="34" charset="0"/>
              </a:rPr>
              <a:t>/1922 a 1926) – governou sob “estado de sitio”, com congresso fechado e leis de repressão social e política. Durante seu governo explodiram as revoltas Tenentistas e a Revolução de 1923 – contra a quarta posse consecutiva de Borges de Medeiros, o “chimango”, organizada pela Aliança Libertadora, sob a liderança de Assis Brasil (estancieiros e federalistas). Apoiando Medeiros estavam Flores da Cunha, Osvaldo Aranha e Getúlio Vargas. Bernardes, mesmo inimigo de Medeiros não interveio. 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pt-BR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800"/>
          </a:xfrm>
        </p:spPr>
        <p:txBody>
          <a:bodyPr/>
          <a:lstStyle/>
          <a:p>
            <a:pPr eaLnBrk="1" hangingPunct="1"/>
            <a:r>
              <a:rPr lang="pt-BR" altLang="pt-BR"/>
              <a:t>Crise política dos anos 1920</a:t>
            </a:r>
          </a:p>
        </p:txBody>
      </p:sp>
      <p:sp>
        <p:nvSpPr>
          <p:cNvPr id="18435" name="Espaço Reservado para Conteúdo 2"/>
          <p:cNvSpPr>
            <a:spLocks noGrp="1"/>
          </p:cNvSpPr>
          <p:nvPr>
            <p:ph idx="1"/>
          </p:nvPr>
        </p:nvSpPr>
        <p:spPr>
          <a:xfrm>
            <a:off x="434953" y="1214438"/>
            <a:ext cx="8229600" cy="5310906"/>
          </a:xfrm>
        </p:spPr>
        <p:txBody>
          <a:bodyPr/>
          <a:lstStyle/>
          <a:p>
            <a:pPr lvl="1" algn="just" eaLnBrk="1" hangingPunct="1"/>
            <a:r>
              <a:rPr lang="pt-BR" altLang="pt-BR" sz="2400" dirty="0">
                <a:latin typeface="Arial" panose="020B0604020202020204" pitchFamily="34" charset="0"/>
                <a:cs typeface="Arial" panose="020B0604020202020204" pitchFamily="34" charset="0"/>
              </a:rPr>
              <a:t>Reforma constitucional de 1927 – Passa à União a competência para legislar sobre a matéria de trabalho (além da publicação do Código de Menores).</a:t>
            </a:r>
          </a:p>
          <a:p>
            <a:pPr lvl="1" algn="just" eaLnBrk="1" hangingPunct="1"/>
            <a:r>
              <a:rPr lang="pt-BR" altLang="pt-BR" sz="2400" dirty="0">
                <a:latin typeface="Arial" panose="020B0604020202020204" pitchFamily="34" charset="0"/>
                <a:cs typeface="Arial" panose="020B0604020202020204" pitchFamily="34" charset="0"/>
              </a:rPr>
              <a:t>Washington </a:t>
            </a:r>
            <a:r>
              <a:rPr lang="pt-BR" altLang="pt-BR" sz="2400" dirty="0" err="1">
                <a:latin typeface="Arial" panose="020B0604020202020204" pitchFamily="34" charset="0"/>
                <a:cs typeface="Arial" panose="020B0604020202020204" pitchFamily="34" charset="0"/>
              </a:rPr>
              <a:t>Luis</a:t>
            </a:r>
            <a:r>
              <a:rPr lang="pt-BR" altLang="pt-BR" sz="2400" dirty="0">
                <a:latin typeface="Arial" panose="020B0604020202020204" pitchFamily="34" charset="0"/>
                <a:cs typeface="Arial" panose="020B0604020202020204" pitchFamily="34" charset="0"/>
              </a:rPr>
              <a:t> – após suspender o Estado de Sitio, promulga a Lei </a:t>
            </a:r>
            <a:r>
              <a:rPr lang="pt-BR" altLang="pt-BR" sz="2400" dirty="0" err="1">
                <a:latin typeface="Arial" panose="020B0604020202020204" pitchFamily="34" charset="0"/>
                <a:cs typeface="Arial" panose="020B0604020202020204" pitchFamily="34" charset="0"/>
              </a:rPr>
              <a:t>Anibal</a:t>
            </a:r>
            <a:r>
              <a:rPr lang="pt-BR" altLang="pt-BR" sz="2400" dirty="0">
                <a:latin typeface="Arial" panose="020B0604020202020204" pitchFamily="34" charset="0"/>
                <a:cs typeface="Arial" panose="020B0604020202020204" pitchFamily="34" charset="0"/>
              </a:rPr>
              <a:t> de Toledo ou “Lei Celerada” (1927), voltada para os “delitos ideológicos” (fechamento de associações, repressão a greves e censura). Nomeou Vargas como ministro da Fazenda (1926-28), como premio ao apoio passivo do RS à sua candidatura. </a:t>
            </a:r>
          </a:p>
          <a:p>
            <a:pPr lvl="1" algn="just" eaLnBrk="1" hangingPunct="1"/>
            <a:r>
              <a:rPr lang="pt-BR" altLang="pt-BR" sz="2400" dirty="0">
                <a:latin typeface="Arial" panose="020B0604020202020204" pitchFamily="34" charset="0"/>
                <a:cs typeface="Arial" panose="020B0604020202020204" pitchFamily="34" charset="0"/>
              </a:rPr>
              <a:t>Sucessão:  </a:t>
            </a:r>
            <a:r>
              <a:rPr lang="pt-BR" altLang="pt-BR" sz="2400" dirty="0" err="1">
                <a:latin typeface="Arial" panose="020B0604020202020204" pitchFamily="34" charset="0"/>
                <a:cs typeface="Arial" panose="020B0604020202020204" pitchFamily="34" charset="0"/>
              </a:rPr>
              <a:t>Julio</a:t>
            </a:r>
            <a:r>
              <a:rPr lang="pt-BR" altLang="pt-BR" sz="2400" dirty="0">
                <a:latin typeface="Arial" panose="020B0604020202020204" pitchFamily="34" charset="0"/>
                <a:cs typeface="Arial" panose="020B0604020202020204" pitchFamily="34" charset="0"/>
              </a:rPr>
              <a:t> Prestes X </a:t>
            </a:r>
            <a:r>
              <a:rPr lang="pt-BR" altLang="pt-BR" sz="2400" dirty="0" err="1">
                <a:latin typeface="Arial" panose="020B0604020202020204" pitchFamily="34" charset="0"/>
                <a:cs typeface="Arial" panose="020B0604020202020204" pitchFamily="34" charset="0"/>
              </a:rPr>
              <a:t>Getulio</a:t>
            </a:r>
            <a:r>
              <a:rPr lang="pt-BR" altLang="pt-BR" sz="2400" dirty="0">
                <a:latin typeface="Arial" panose="020B0604020202020204" pitchFamily="34" charset="0"/>
                <a:cs typeface="Arial" panose="020B0604020202020204" pitchFamily="34" charset="0"/>
              </a:rPr>
              <a:t> Vargas, pela Aliança Liberal – set/29). Eleição em maio de 1930. Vitória de </a:t>
            </a:r>
            <a:r>
              <a:rPr lang="pt-BR" altLang="pt-BR" sz="2400" dirty="0" err="1">
                <a:latin typeface="Arial" panose="020B0604020202020204" pitchFamily="34" charset="0"/>
                <a:cs typeface="Arial" panose="020B0604020202020204" pitchFamily="34" charset="0"/>
              </a:rPr>
              <a:t>Julio</a:t>
            </a:r>
            <a:r>
              <a:rPr lang="pt-BR" altLang="pt-BR" sz="2400" dirty="0">
                <a:latin typeface="Arial" panose="020B0604020202020204" pitchFamily="34" charset="0"/>
                <a:cs typeface="Arial" panose="020B0604020202020204" pitchFamily="34" charset="0"/>
              </a:rPr>
              <a:t> Prestes (SP) </a:t>
            </a:r>
          </a:p>
          <a:p>
            <a:pPr eaLnBrk="1" hangingPunct="1"/>
            <a:endParaRPr lang="pt-BR" altLang="pt-BR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/>
              <a:t>“Tenentismo” - Revoltas</a:t>
            </a:r>
          </a:p>
        </p:txBody>
      </p:sp>
      <p:sp>
        <p:nvSpPr>
          <p:cNvPr id="19459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pt-BR" altLang="pt-BR" sz="2400" dirty="0">
                <a:latin typeface="Arial" panose="020B0604020202020204" pitchFamily="34" charset="0"/>
                <a:cs typeface="Arial" panose="020B0604020202020204" pitchFamily="34" charset="0"/>
              </a:rPr>
              <a:t>Julho de 1922: Contra o fechamento do Clube Militar e a prisão de Hermes da Fonseca, opositor de Artur Bernardes.</a:t>
            </a:r>
          </a:p>
          <a:p>
            <a:pPr algn="just" eaLnBrk="1" hangingPunct="1"/>
            <a:r>
              <a:rPr lang="pt-BR" altLang="pt-BR" sz="2400" dirty="0">
                <a:latin typeface="Arial" panose="020B0604020202020204" pitchFamily="34" charset="0"/>
                <a:cs typeface="Arial" panose="020B0604020202020204" pitchFamily="34" charset="0"/>
              </a:rPr>
              <a:t>Revolta do Forte de Copacabana – “militarismo salvacionista”</a:t>
            </a:r>
          </a:p>
          <a:p>
            <a:pPr algn="just" eaLnBrk="1" hangingPunct="1"/>
            <a:r>
              <a:rPr lang="pt-BR" altLang="pt-BR" sz="2400" dirty="0">
                <a:latin typeface="Arial" panose="020B0604020202020204" pitchFamily="34" charset="0"/>
                <a:cs typeface="Arial" panose="020B0604020202020204" pitchFamily="34" charset="0"/>
              </a:rPr>
              <a:t>Julho de 1924 – Revolta mais planejada e articulada: São Paulo, Nordeste, Amazonas, Rio Grande do Sul.</a:t>
            </a:r>
          </a:p>
          <a:p>
            <a:pPr algn="just" eaLnBrk="1" hangingPunct="1"/>
            <a:r>
              <a:rPr lang="pt-BR" altLang="pt-BR" sz="2400" dirty="0">
                <a:latin typeface="Arial" panose="020B0604020202020204" pitchFamily="34" charset="0"/>
                <a:cs typeface="Arial" panose="020B0604020202020204" pitchFamily="34" charset="0"/>
              </a:rPr>
              <a:t>Coluna Prestes-Miguel Costa (1924-1927) – interiorização da guerrilha e isolamento político. </a:t>
            </a:r>
          </a:p>
          <a:p>
            <a:pPr algn="just" eaLnBrk="1" hangingPunct="1"/>
            <a:r>
              <a:rPr lang="pt-BR" altLang="pt-BR" sz="2400" dirty="0">
                <a:latin typeface="Arial" panose="020B0604020202020204" pitchFamily="34" charset="0"/>
                <a:cs typeface="Arial" panose="020B0604020202020204" pitchFamily="34" charset="0"/>
              </a:rPr>
              <a:t>Participação no levante de outubro de 1930 que pôs fim à Primeira República</a:t>
            </a:r>
          </a:p>
          <a:p>
            <a:pPr eaLnBrk="1" hangingPunct="1"/>
            <a:endParaRPr lang="pt-BR" altLang="pt-BR" sz="20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/>
              <a:t>“Tenentismo” – aspectos sócio-políticos</a:t>
            </a:r>
          </a:p>
        </p:txBody>
      </p:sp>
      <p:sp>
        <p:nvSpPr>
          <p:cNvPr id="2048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/>
          <a:lstStyle/>
          <a:p>
            <a:pPr algn="just" eaLnBrk="1" hangingPunct="1"/>
            <a:r>
              <a:rPr lang="pt-BR" altLang="pt-BR" sz="2000" dirty="0">
                <a:latin typeface="Arial" panose="020B0604020202020204" pitchFamily="34" charset="0"/>
                <a:cs typeface="Arial" panose="020B0604020202020204" pitchFamily="34" charset="0"/>
              </a:rPr>
              <a:t>Ruptura de </a:t>
            </a:r>
            <a:r>
              <a:rPr lang="pt-BR" altLang="pt-BR" sz="2000" dirty="0" err="1">
                <a:latin typeface="Arial" panose="020B0604020202020204" pitchFamily="34" charset="0"/>
                <a:cs typeface="Arial" panose="020B0604020202020204" pitchFamily="34" charset="0"/>
              </a:rPr>
              <a:t>Luis</a:t>
            </a:r>
            <a:r>
              <a:rPr lang="pt-BR" altLang="pt-BR" sz="2000" dirty="0">
                <a:latin typeface="Arial" panose="020B0604020202020204" pitchFamily="34" charset="0"/>
                <a:cs typeface="Arial" panose="020B0604020202020204" pitchFamily="34" charset="0"/>
              </a:rPr>
              <a:t> Carlos Prestes (Fonte: “Manifesto de Maio de 1930”)</a:t>
            </a:r>
          </a:p>
          <a:p>
            <a:pPr algn="just" eaLnBrk="1" hangingPunct="1"/>
            <a:r>
              <a:rPr lang="pt-BR" altLang="pt-BR" sz="2000" dirty="0">
                <a:latin typeface="Arial" panose="020B0604020202020204" pitchFamily="34" charset="0"/>
                <a:cs typeface="Arial" panose="020B0604020202020204" pitchFamily="34" charset="0"/>
              </a:rPr>
              <a:t>Tenentismo e Dissidências Oligárquicas – “Revolução de 30”</a:t>
            </a:r>
          </a:p>
          <a:p>
            <a:pPr algn="just" eaLnBrk="1" hangingPunct="1"/>
            <a:r>
              <a:rPr lang="pt-BR" altLang="pt-BR" sz="2000" dirty="0">
                <a:latin typeface="Arial" panose="020B0604020202020204" pitchFamily="34" charset="0"/>
                <a:cs typeface="Arial" panose="020B0604020202020204" pitchFamily="34" charset="0"/>
              </a:rPr>
              <a:t>Tenentismo e projeto reformista-autoritário – “Clube 3 de outubro”</a:t>
            </a:r>
          </a:p>
          <a:p>
            <a:pPr algn="just" eaLnBrk="1" hangingPunct="1"/>
            <a:r>
              <a:rPr lang="pt-BR" altLang="pt-BR" sz="2000" dirty="0">
                <a:latin typeface="Arial" panose="020B0604020202020204" pitchFamily="34" charset="0"/>
                <a:cs typeface="Arial" panose="020B0604020202020204" pitchFamily="34" charset="0"/>
              </a:rPr>
              <a:t>Tenentismo e reação oligárquica (Revolta paulista, 1932). </a:t>
            </a:r>
          </a:p>
          <a:p>
            <a:pPr algn="just" eaLnBrk="1" hangingPunct="1"/>
            <a:r>
              <a:rPr lang="pt-BR" altLang="pt-BR" sz="2000" dirty="0">
                <a:latin typeface="Arial" panose="020B0604020202020204" pitchFamily="34" charset="0"/>
                <a:cs typeface="Arial" panose="020B0604020202020204" pitchFamily="34" charset="0"/>
              </a:rPr>
              <a:t>Cisão do tenentismo (anos 1930): fascistas e comunistas</a:t>
            </a:r>
          </a:p>
          <a:p>
            <a:pPr algn="just" eaLnBrk="1" hangingPunct="1"/>
            <a:r>
              <a:rPr lang="pt-BR" altLang="pt-BR" sz="2000" dirty="0">
                <a:latin typeface="Arial" panose="020B0604020202020204" pitchFamily="34" charset="0"/>
                <a:cs typeface="Arial" panose="020B0604020202020204" pitchFamily="34" charset="0"/>
              </a:rPr>
              <a:t>Reforma do Exército (anos 1930) – Gois Monteiro e Eurico Dutra – profissionalização, política de promoções, política </a:t>
            </a:r>
            <a:r>
              <a:rPr lang="pt-BR" altLang="pt-BR" sz="2000" u="sng" dirty="0">
                <a:latin typeface="Arial" panose="020B0604020202020204" pitchFamily="34" charset="0"/>
                <a:cs typeface="Arial" panose="020B0604020202020204" pitchFamily="34" charset="0"/>
              </a:rPr>
              <a:t>do</a:t>
            </a:r>
            <a:r>
              <a:rPr lang="pt-BR" altLang="pt-BR" sz="2000" dirty="0">
                <a:latin typeface="Arial" panose="020B0604020202020204" pitchFamily="34" charset="0"/>
                <a:cs typeface="Arial" panose="020B0604020202020204" pitchFamily="34" charset="0"/>
              </a:rPr>
              <a:t> Exercito x Política </a:t>
            </a:r>
            <a:r>
              <a:rPr lang="pt-BR" altLang="pt-BR" sz="2000" u="sng" dirty="0">
                <a:latin typeface="Arial" panose="020B0604020202020204" pitchFamily="34" charset="0"/>
                <a:cs typeface="Arial" panose="020B0604020202020204" pitchFamily="34" charset="0"/>
              </a:rPr>
              <a:t>no</a:t>
            </a:r>
            <a:r>
              <a:rPr lang="pt-BR" altLang="pt-BR" sz="2000" dirty="0">
                <a:latin typeface="Arial" panose="020B0604020202020204" pitchFamily="34" charset="0"/>
                <a:cs typeface="Arial" panose="020B0604020202020204" pitchFamily="34" charset="0"/>
              </a:rPr>
              <a:t> Exército; busca de  maior uniformidade ideológica</a:t>
            </a:r>
          </a:p>
          <a:p>
            <a:pPr algn="just" eaLnBrk="1" hangingPunct="1"/>
            <a:r>
              <a:rPr lang="pt-BR" altLang="pt-BR" sz="2000" dirty="0">
                <a:latin typeface="Arial" panose="020B0604020202020204" pitchFamily="34" charset="0"/>
                <a:cs typeface="Arial" panose="020B0604020202020204" pitchFamily="34" charset="0"/>
              </a:rPr>
              <a:t>Debate historiográfico: base social e projeto ideológico do “tenentismo” (expressão das classes médias? Reformismo democratizante ou salvacionismo militar autoritário? Expressão das crises e demandas corporativas do Exército? </a:t>
            </a:r>
          </a:p>
          <a:p>
            <a:pPr eaLnBrk="1" hangingPunct="1"/>
            <a:endParaRPr lang="pt-BR" altLang="pt-BR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25"/>
          </a:xfrm>
        </p:spPr>
        <p:txBody>
          <a:bodyPr/>
          <a:lstStyle/>
          <a:p>
            <a:pPr eaLnBrk="1" hangingPunct="1"/>
            <a:r>
              <a:rPr lang="pt-BR" altLang="pt-BR"/>
              <a:t>Movimento Operário</a:t>
            </a:r>
          </a:p>
        </p:txBody>
      </p:sp>
      <p:sp>
        <p:nvSpPr>
          <p:cNvPr id="21507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071563"/>
            <a:ext cx="8229600" cy="5054600"/>
          </a:xfrm>
        </p:spPr>
        <p:txBody>
          <a:bodyPr/>
          <a:lstStyle/>
          <a:p>
            <a:pPr lvl="1" eaLnBrk="1" hangingPunct="1"/>
            <a:r>
              <a:rPr lang="pt-BR" altLang="pt-BR" sz="2000">
                <a:latin typeface="Arial" panose="020B0604020202020204" pitchFamily="34" charset="0"/>
                <a:cs typeface="Arial" panose="020B0604020202020204" pitchFamily="34" charset="0"/>
              </a:rPr>
              <a:t>Classe Operária brasileira – base “imigrante” (italiana, espanhola), crescimento no começo do século XX dado o estímulo à industrialização de bens de consumo não duráveis, visando diminuir as importações, para gerar mais superavits e pagar os juros da dívida externa.  </a:t>
            </a:r>
          </a:p>
          <a:p>
            <a:pPr lvl="1" eaLnBrk="1" hangingPunct="1"/>
            <a:r>
              <a:rPr lang="pt-BR" altLang="pt-BR" sz="2000">
                <a:latin typeface="Arial" panose="020B0604020202020204" pitchFamily="34" charset="0"/>
                <a:cs typeface="Arial" panose="020B0604020202020204" pitchFamily="34" charset="0"/>
              </a:rPr>
              <a:t>Experiência anarquista -  Colônia Cecília  no PR (Giovani Rossi, 1890-94)</a:t>
            </a:r>
          </a:p>
          <a:p>
            <a:pPr lvl="1" eaLnBrk="1" hangingPunct="1"/>
            <a:r>
              <a:rPr lang="pt-BR" altLang="pt-BR" sz="2000">
                <a:latin typeface="Arial" panose="020B0604020202020204" pitchFamily="34" charset="0"/>
                <a:cs typeface="Arial" panose="020B0604020202020204" pitchFamily="34" charset="0"/>
              </a:rPr>
              <a:t>1904: Primeira comemoração do 1 de maio em SP.  </a:t>
            </a:r>
          </a:p>
          <a:p>
            <a:pPr lvl="1" eaLnBrk="1" hangingPunct="1"/>
            <a:r>
              <a:rPr lang="pt-BR" altLang="pt-BR" sz="2000">
                <a:latin typeface="Arial" panose="020B0604020202020204" pitchFamily="34" charset="0"/>
                <a:cs typeface="Arial" panose="020B0604020202020204" pitchFamily="34" charset="0"/>
              </a:rPr>
              <a:t>Jornais: Avanti (1901), O Libertário (1904), Terra Livre (1905), A Voz do Trabalhador (orgão oficial do COB), A Plebe (1917), Germinal, Movimento Comunista (jan 22)</a:t>
            </a:r>
          </a:p>
          <a:p>
            <a:pPr lvl="1" eaLnBrk="1" hangingPunct="1"/>
            <a:r>
              <a:rPr lang="pt-BR" altLang="pt-BR" sz="2000">
                <a:latin typeface="Arial" panose="020B0604020202020204" pitchFamily="34" charset="0"/>
                <a:cs typeface="Arial" panose="020B0604020202020204" pitchFamily="34" charset="0"/>
              </a:rPr>
              <a:t>Confederação Operária Brasileira – 1906 (Primeiro Congresso 1908, 1913, 1920)</a:t>
            </a:r>
          </a:p>
          <a:p>
            <a:pPr lvl="1" eaLnBrk="1" hangingPunct="1"/>
            <a:r>
              <a:rPr lang="pt-BR" altLang="pt-BR" sz="2000">
                <a:latin typeface="Arial" panose="020B0604020202020204" pitchFamily="34" charset="0"/>
                <a:cs typeface="Arial" panose="020B0604020202020204" pitchFamily="34" charset="0"/>
              </a:rPr>
              <a:t>Greve  de 1907 (SP)</a:t>
            </a:r>
          </a:p>
          <a:p>
            <a:pPr eaLnBrk="1" hangingPunct="1"/>
            <a:endParaRPr lang="pt-BR" altLang="pt-BR" sz="2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/>
              <a:t>Movimento Operário</a:t>
            </a:r>
          </a:p>
        </p:txBody>
      </p:sp>
      <p:sp>
        <p:nvSpPr>
          <p:cNvPr id="22531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eaLnBrk="1" hangingPunct="1"/>
            <a:r>
              <a:rPr lang="pt-BR" altLang="pt-BR" sz="2000">
                <a:latin typeface="Arial" panose="020B0604020202020204" pitchFamily="34" charset="0"/>
                <a:cs typeface="Arial" panose="020B0604020202020204" pitchFamily="34" charset="0"/>
              </a:rPr>
              <a:t>Greve de junho – 1917 (luta contra o imposto pró-Italia;  início fábrica têxteis Ipiranga e Mooca, morte do sapateiro Antonio Martinez) </a:t>
            </a:r>
          </a:p>
          <a:p>
            <a:pPr lvl="1" eaLnBrk="1" hangingPunct="1"/>
            <a:r>
              <a:rPr lang="pt-BR" altLang="pt-BR" sz="2000">
                <a:latin typeface="Arial" panose="020B0604020202020204" pitchFamily="34" charset="0"/>
                <a:cs typeface="Arial" panose="020B0604020202020204" pitchFamily="34" charset="0"/>
              </a:rPr>
              <a:t>Ciclo grevista 1917-1920 (tentativa de insurreição em 1918, RJ)</a:t>
            </a:r>
          </a:p>
          <a:p>
            <a:pPr lvl="1" eaLnBrk="1" hangingPunct="1"/>
            <a:r>
              <a:rPr lang="pt-BR" altLang="pt-BR" sz="2000">
                <a:latin typeface="Arial" panose="020B0604020202020204" pitchFamily="34" charset="0"/>
                <a:cs typeface="Arial" panose="020B0604020202020204" pitchFamily="34" charset="0"/>
              </a:rPr>
              <a:t>1923 – Primeira tradução brasileira do Manifesto Comunista (por Otávio Brandão –em “Voz Cosmopolita”)</a:t>
            </a:r>
          </a:p>
          <a:p>
            <a:pPr lvl="1" eaLnBrk="1" hangingPunct="1"/>
            <a:r>
              <a:rPr lang="pt-BR" altLang="pt-BR" sz="2000">
                <a:latin typeface="Arial" panose="020B0604020202020204" pitchFamily="34" charset="0"/>
                <a:cs typeface="Arial" panose="020B0604020202020204" pitchFamily="34" charset="0"/>
              </a:rPr>
              <a:t>Anarco-Sindicalismo  (Edgar Leuenroth,Everardo Dias,  José Oiticica, Neno Vasco) ou Comunismo – embates organizativos e ideológicos. </a:t>
            </a:r>
          </a:p>
          <a:p>
            <a:pPr lvl="1" eaLnBrk="1" hangingPunct="1"/>
            <a:r>
              <a:rPr lang="pt-BR" altLang="pt-BR" sz="2000">
                <a:latin typeface="Arial" panose="020B0604020202020204" pitchFamily="34" charset="0"/>
                <a:cs typeface="Arial" panose="020B0604020202020204" pitchFamily="34" charset="0"/>
              </a:rPr>
              <a:t>1930 – Grupo Comunista Lenin, origem do trotskismo, Liga Comunista – Pedrosa e Livio Xavier. </a:t>
            </a:r>
          </a:p>
          <a:p>
            <a:pPr lvl="1" eaLnBrk="1" hangingPunct="1"/>
            <a:r>
              <a:rPr lang="pt-BR" altLang="pt-BR" sz="2000">
                <a:latin typeface="Arial" panose="020B0604020202020204" pitchFamily="34" charset="0"/>
                <a:cs typeface="Arial" panose="020B0604020202020204" pitchFamily="34" charset="0"/>
              </a:rPr>
              <a:t>Astrogildo Pereira, Paulo de Lacerda,Otavio Brandão – PC do B (PCB)</a:t>
            </a:r>
          </a:p>
          <a:p>
            <a:pPr lvl="1" eaLnBrk="1" hangingPunct="1"/>
            <a:r>
              <a:rPr lang="pt-BR" altLang="pt-BR" sz="2000">
                <a:latin typeface="Arial" panose="020B0604020202020204" pitchFamily="34" charset="0"/>
                <a:cs typeface="Arial" panose="020B0604020202020204" pitchFamily="34" charset="0"/>
              </a:rPr>
              <a:t>BOC (1927-1930)</a:t>
            </a:r>
          </a:p>
          <a:p>
            <a:pPr eaLnBrk="1" hangingPunct="1"/>
            <a:endParaRPr lang="pt-BR" altLang="pt-BR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25"/>
          </a:xfrm>
        </p:spPr>
        <p:txBody>
          <a:bodyPr/>
          <a:lstStyle/>
          <a:p>
            <a:pPr eaLnBrk="1" hangingPunct="1"/>
            <a:r>
              <a:rPr lang="pt-BR" altLang="pt-BR"/>
              <a:t>Debates no Movimento Operário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285875"/>
            <a:ext cx="8229600" cy="4840288"/>
          </a:xfrm>
        </p:spPr>
        <p:txBody>
          <a:bodyPr rtlCol="0">
            <a:normAutofit fontScale="775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dirty="0"/>
              <a:t>18 de Março de 1922: manifesto assinado por Edgard </a:t>
            </a:r>
            <a:r>
              <a:rPr lang="pt-BR" dirty="0" err="1"/>
              <a:t>Leuenroth</a:t>
            </a:r>
            <a:r>
              <a:rPr lang="pt-BR" dirty="0"/>
              <a:t>, Antonio Domingues, Antonio </a:t>
            </a:r>
            <a:r>
              <a:rPr lang="pt-BR" dirty="0" err="1"/>
              <a:t>Cordon</a:t>
            </a:r>
            <a:r>
              <a:rPr lang="pt-BR" dirty="0"/>
              <a:t> Filho, Emilio Martins, João Peres, José Rodrigues, João Penteado, Rodolfo </a:t>
            </a:r>
            <a:r>
              <a:rPr lang="pt-BR" dirty="0" err="1"/>
              <a:t>Felippe</a:t>
            </a:r>
            <a:r>
              <a:rPr lang="pt-BR" dirty="0"/>
              <a:t> e Ricardo </a:t>
            </a:r>
            <a:r>
              <a:rPr lang="pt-BR" dirty="0" err="1"/>
              <a:t>Cippola</a:t>
            </a:r>
            <a:r>
              <a:rPr lang="pt-BR" dirty="0"/>
              <a:t>, onde reconheciam que as atividades libertárias desenvolvidas não apresentavam “um resultado correspondente à enorme soma de esforços e sacrifícios” e que isso era devido a faltas de uma ação metódica, sistemática no trabalho de propaganda e de organização. Mostravam simpatia e solidariedade ao movimento revolucionário russo e se denominavam </a:t>
            </a:r>
            <a:r>
              <a:rPr lang="pt-BR" dirty="0" err="1"/>
              <a:t>comunistas-anarquistas</a:t>
            </a:r>
            <a:r>
              <a:rPr lang="pt-BR" dirty="0"/>
              <a:t> revolucionários.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pt-BR" dirty="0"/>
              <a:t>25 de março de 1922: fundação no Rio de Janeiro o Partido Comunista do Brasil.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pt-BR" dirty="0"/>
              <a:t>Disputa pela hegemonia dos sindicatos entre anarquistas e comunistas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pt-BR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/>
              <a:t>BIBLIOGRAFIA BÁSICA</a:t>
            </a:r>
          </a:p>
        </p:txBody>
      </p:sp>
      <p:sp>
        <p:nvSpPr>
          <p:cNvPr id="24579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196975"/>
            <a:ext cx="8229600" cy="4929188"/>
          </a:xfrm>
        </p:spPr>
        <p:txBody>
          <a:bodyPr/>
          <a:lstStyle/>
          <a:p>
            <a:pPr eaLnBrk="1" hangingPunct="1"/>
            <a:r>
              <a:rPr lang="pt-BR" altLang="pt-BR" sz="1800">
                <a:latin typeface="Arial" panose="020B0604020202020204" pitchFamily="34" charset="0"/>
                <a:cs typeface="Arial" panose="020B0604020202020204" pitchFamily="34" charset="0"/>
              </a:rPr>
              <a:t>FAUSTO, Boris. Revolução de 30</a:t>
            </a:r>
          </a:p>
          <a:p>
            <a:pPr eaLnBrk="1" hangingPunct="1"/>
            <a:r>
              <a:rPr lang="pt-BR" altLang="pt-BR" sz="1800">
                <a:latin typeface="Arial" panose="020B0604020202020204" pitchFamily="34" charset="0"/>
                <a:cs typeface="Arial" panose="020B0604020202020204" pitchFamily="34" charset="0"/>
              </a:rPr>
              <a:t>De Decca, Edgar. 1930. O silêncio dos vencidos. </a:t>
            </a:r>
          </a:p>
          <a:p>
            <a:pPr eaLnBrk="1" hangingPunct="1"/>
            <a:r>
              <a:rPr lang="pt-BR" altLang="pt-BR" sz="1800">
                <a:latin typeface="Arial" panose="020B0604020202020204" pitchFamily="34" charset="0"/>
                <a:cs typeface="Arial" panose="020B0604020202020204" pitchFamily="34" charset="0"/>
              </a:rPr>
              <a:t>FAUSTO, Boris. Trabalho urbano e conflito social [1890-1920]. P. imprenta: Sao Paulo. Difel, 1976</a:t>
            </a:r>
          </a:p>
          <a:p>
            <a:pPr eaLnBrk="1" hangingPunct="1"/>
            <a:r>
              <a:rPr lang="pt-BR" altLang="pt-BR" sz="1800">
                <a:latin typeface="Arial" panose="020B0604020202020204" pitchFamily="34" charset="0"/>
                <a:cs typeface="Arial" panose="020B0604020202020204" pitchFamily="34" charset="0"/>
              </a:rPr>
              <a:t>HALL, Michael e PINHEIRO, Paulo S. “Alargando a historia da classe operária no Brasil”.  (1983).  Disponível em http://www.iel.unicamp.br/revista/index.php/remate/article/viewFile/2932/2416</a:t>
            </a:r>
          </a:p>
          <a:p>
            <a:pPr eaLnBrk="1" hangingPunct="1"/>
            <a:r>
              <a:rPr lang="pt-BR" altLang="pt-BR" sz="1800">
                <a:latin typeface="Arial" panose="020B0604020202020204" pitchFamily="34" charset="0"/>
                <a:cs typeface="Arial" panose="020B0604020202020204" pitchFamily="34" charset="0"/>
              </a:rPr>
              <a:t>BORGES, Vavy. Tenentismo e revolução brasileira. </a:t>
            </a:r>
          </a:p>
          <a:p>
            <a:pPr eaLnBrk="1" hangingPunct="1"/>
            <a:r>
              <a:rPr lang="pt-BR" altLang="pt-BR" sz="1800">
                <a:latin typeface="Arial" panose="020B0604020202020204" pitchFamily="34" charset="0"/>
                <a:cs typeface="Arial" panose="020B0604020202020204" pitchFamily="34" charset="0"/>
              </a:rPr>
              <a:t>RAGO, Margareth. “Relações de Gênero e classe operária no Brasil”, disponível em </a:t>
            </a:r>
            <a:r>
              <a:rPr lang="pt-BR" altLang="pt-BR" sz="180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http://portal.mec.gov.br/secad/arquivos/pdf/olhares_feministas.pdf#page=219</a:t>
            </a:r>
            <a:endParaRPr lang="pt-BR" altLang="pt-BR" sz="18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pt-BR" altLang="pt-BR" sz="1800">
                <a:latin typeface="Arial" panose="020B0604020202020204" pitchFamily="34" charset="0"/>
                <a:cs typeface="Arial" panose="020B0604020202020204" pitchFamily="34" charset="0"/>
              </a:rPr>
              <a:t> WEINSTEIN, Barbara. “Mulheres trabalhadoras em São Paulo” (Cadernos Pagu, 4, 1995, 144-171)</a:t>
            </a:r>
          </a:p>
          <a:p>
            <a:pPr eaLnBrk="1" hangingPunct="1"/>
            <a:r>
              <a:rPr lang="pt-BR" altLang="pt-BR" sz="1800">
                <a:latin typeface="Arial" panose="020B0604020202020204" pitchFamily="34" charset="0"/>
                <a:cs typeface="Arial" panose="020B0604020202020204" pitchFamily="34" charset="0"/>
              </a:rPr>
              <a:t>GOMES, Flávio. Negros e política (1889-1937). Jorge Zahar, 2005</a:t>
            </a:r>
          </a:p>
          <a:p>
            <a:pPr eaLnBrk="1" hangingPunct="1"/>
            <a:endParaRPr lang="pt-BR" altLang="pt-BR" sz="20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endParaRPr lang="pt-BR" altLang="pt-BR" sz="2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/>
              <a:t>Ideologia e propaganda comercial</a:t>
            </a:r>
          </a:p>
        </p:txBody>
      </p:sp>
      <p:pic>
        <p:nvPicPr>
          <p:cNvPr id="25603" name="Espaço Reservado para Conteúdo 3" descr="Bolchevismo Lacta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357438" y="1697038"/>
            <a:ext cx="4108450" cy="4017962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55576" y="620688"/>
            <a:ext cx="7886700" cy="683087"/>
          </a:xfrm>
        </p:spPr>
        <p:txBody>
          <a:bodyPr/>
          <a:lstStyle/>
          <a:p>
            <a:pPr algn="ctr"/>
            <a:r>
              <a:rPr lang="pt-BR" sz="4000" dirty="0"/>
              <a:t>Primeira República – Características gerais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28650" y="1484784"/>
            <a:ext cx="7886700" cy="5112567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endParaRPr lang="pt-BR" sz="3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pt-BR" sz="4500" dirty="0">
                <a:latin typeface="Arial" panose="020B0604020202020204" pitchFamily="34" charset="0"/>
                <a:cs typeface="Arial" panose="020B0604020202020204" pitchFamily="34" charset="0"/>
              </a:rPr>
              <a:t>Federalismo, com predominância do Poder Executivo nacional</a:t>
            </a:r>
          </a:p>
          <a:p>
            <a:pPr lvl="0"/>
            <a:r>
              <a:rPr lang="pt-BR" sz="4500" dirty="0">
                <a:latin typeface="Arial" panose="020B0604020202020204" pitchFamily="34" charset="0"/>
                <a:cs typeface="Arial" panose="020B0604020202020204" pitchFamily="34" charset="0"/>
              </a:rPr>
              <a:t>Economia agroexportadora com base no café. </a:t>
            </a:r>
          </a:p>
          <a:p>
            <a:pPr lvl="0" algn="just"/>
            <a:r>
              <a:rPr lang="pt-BR" sz="4500" dirty="0">
                <a:latin typeface="Arial" panose="020B0604020202020204" pitchFamily="34" charset="0"/>
                <a:cs typeface="Arial" panose="020B0604020202020204" pitchFamily="34" charset="0"/>
              </a:rPr>
              <a:t>Novas relações políticas entre município / estados e União com base no poder local e seus arranjos regionais (</a:t>
            </a:r>
            <a:r>
              <a:rPr lang="pt-BR" sz="4500" i="1" dirty="0">
                <a:latin typeface="Arial" panose="020B0604020202020204" pitchFamily="34" charset="0"/>
                <a:cs typeface="Arial" panose="020B0604020202020204" pitchFamily="34" charset="0"/>
              </a:rPr>
              <a:t>apud</a:t>
            </a:r>
            <a:r>
              <a:rPr lang="pt-BR" sz="4500" dirty="0">
                <a:latin typeface="Arial" panose="020B0604020202020204" pitchFamily="34" charset="0"/>
                <a:cs typeface="Arial" panose="020B0604020202020204" pitchFamily="34" charset="0"/>
              </a:rPr>
              <a:t> CARVALHO, José Murilo)</a:t>
            </a:r>
          </a:p>
          <a:p>
            <a:pPr lvl="1" algn="just"/>
            <a:r>
              <a:rPr lang="pt-BR" sz="4500" dirty="0">
                <a:latin typeface="Arial" panose="020B0604020202020204" pitchFamily="34" charset="0"/>
                <a:cs typeface="Arial" panose="020B0604020202020204" pitchFamily="34" charset="0"/>
              </a:rPr>
              <a:t>“mandonismo” (controle da população local com base nos recursos agrários)   </a:t>
            </a:r>
          </a:p>
          <a:p>
            <a:pPr lvl="1" algn="just"/>
            <a:r>
              <a:rPr lang="pt-BR" sz="4500" dirty="0">
                <a:latin typeface="Arial" panose="020B0604020202020204" pitchFamily="34" charset="0"/>
                <a:cs typeface="Arial" panose="020B0604020202020204" pitchFamily="34" charset="0"/>
              </a:rPr>
              <a:t>“coronelismo” (prerrogativa de controle dos cargos públicos pelos potentados locais em troca de voto ou apoio tácito-passivo às elites regionais) </a:t>
            </a:r>
          </a:p>
          <a:p>
            <a:pPr lvl="1" algn="just"/>
            <a:r>
              <a:rPr lang="pt-BR" sz="4500" dirty="0">
                <a:latin typeface="Arial" panose="020B0604020202020204" pitchFamily="34" charset="0"/>
                <a:cs typeface="Arial" panose="020B0604020202020204" pitchFamily="34" charset="0"/>
              </a:rPr>
              <a:t>“clientelismo” (relações de proteção e fidelidades pessoais entre cidadãos desiguais)</a:t>
            </a:r>
          </a:p>
          <a:p>
            <a:pPr lvl="0" algn="just"/>
            <a:r>
              <a:rPr lang="pt-BR" sz="4500" dirty="0">
                <a:latin typeface="Arial" panose="020B0604020202020204" pitchFamily="34" charset="0"/>
                <a:cs typeface="Arial" panose="020B0604020202020204" pitchFamily="34" charset="0"/>
              </a:rPr>
              <a:t>Liberalismo sem igualdade jurídica efetiva (ex. acesso à lei desigual, controle policial discricionário, </a:t>
            </a:r>
            <a:r>
              <a:rPr lang="pt-BR" sz="4500" dirty="0" err="1">
                <a:latin typeface="Arial" panose="020B0604020202020204" pitchFamily="34" charset="0"/>
                <a:cs typeface="Arial" panose="020B0604020202020204" pitchFamily="34" charset="0"/>
              </a:rPr>
              <a:t>etc</a:t>
            </a:r>
            <a:r>
              <a:rPr lang="pt-BR" sz="4500" dirty="0">
                <a:latin typeface="Arial" panose="020B0604020202020204" pitchFamily="34" charset="0"/>
                <a:cs typeface="Arial" panose="020B0604020202020204" pitchFamily="34" charset="0"/>
              </a:rPr>
              <a:t>), exclusão política da maior parte da população e exclusão dos direitos sociais do pacto constitucional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8678003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/>
              <a:t>Tendências historiográficas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10000"/>
          </a:bodyPr>
          <a:lstStyle/>
          <a:p>
            <a:pPr lvl="1" eaLnBrk="1" fontAlgn="auto" hangingPunct="1">
              <a:spcAft>
                <a:spcPts val="0"/>
              </a:spcAft>
              <a:defRPr/>
            </a:pPr>
            <a:r>
              <a:rPr lang="pt-BR" dirty="0">
                <a:latin typeface="Arial" pitchFamily="34" charset="0"/>
                <a:cs typeface="Arial" pitchFamily="34" charset="0"/>
              </a:rPr>
              <a:t>História política – estudo das personalidades políticas (viés mais tradicional) e estudo das ideologias conservadoras (sobretudo nos anos 20, tais como o catolicismo social e nacionalismo autoritário); estudo dos movimentos políticos – tenentismo e comunismo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pt-BR" dirty="0">
                <a:latin typeface="Arial" pitchFamily="34" charset="0"/>
                <a:cs typeface="Arial" pitchFamily="34" charset="0"/>
              </a:rPr>
              <a:t>História cultural  - modernização, civilização, urbanização,  controle social (</a:t>
            </a:r>
            <a:r>
              <a:rPr lang="pt-BR" dirty="0" err="1">
                <a:latin typeface="Arial" pitchFamily="34" charset="0"/>
                <a:cs typeface="Arial" pitchFamily="34" charset="0"/>
              </a:rPr>
              <a:t>sanitarismo</a:t>
            </a:r>
            <a:r>
              <a:rPr lang="pt-BR" dirty="0">
                <a:latin typeface="Arial" pitchFamily="34" charset="0"/>
                <a:cs typeface="Arial" pitchFamily="34" charset="0"/>
              </a:rPr>
              <a:t>, eugenia) culto ao progresso, elitismo, cultura popular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pt-BR" dirty="0">
                <a:latin typeface="Arial" pitchFamily="34" charset="0"/>
                <a:cs typeface="Arial" pitchFamily="34" charset="0"/>
              </a:rPr>
              <a:t>História social – revoltas rurais messiânicas;  movimento operário (revalorização do anarquismo nos anos 1980); imigração e urbanização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pt-BR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/>
              <a:t>Temas e debates historiográficos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00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dirty="0">
                <a:latin typeface="Arial" pitchFamily="34" charset="0"/>
                <a:cs typeface="Arial" pitchFamily="34" charset="0"/>
              </a:rPr>
              <a:t>Elites políticas, partidos e ideologia (Edgar </a:t>
            </a:r>
            <a:r>
              <a:rPr lang="pt-BR" dirty="0" err="1">
                <a:latin typeface="Arial" pitchFamily="34" charset="0"/>
                <a:cs typeface="Arial" pitchFamily="34" charset="0"/>
              </a:rPr>
              <a:t>Carone</a:t>
            </a:r>
            <a:r>
              <a:rPr lang="pt-BR" dirty="0">
                <a:latin typeface="Arial" pitchFamily="34" charset="0"/>
                <a:cs typeface="Arial" pitchFamily="34" charset="0"/>
              </a:rPr>
              <a:t>, Maria Ligia Prado, Maria Helena </a:t>
            </a:r>
            <a:r>
              <a:rPr lang="pt-BR" dirty="0" err="1">
                <a:latin typeface="Arial" pitchFamily="34" charset="0"/>
                <a:cs typeface="Arial" pitchFamily="34" charset="0"/>
              </a:rPr>
              <a:t>Capelato</a:t>
            </a:r>
            <a:r>
              <a:rPr lang="pt-BR" dirty="0">
                <a:latin typeface="Arial" pitchFamily="34" charset="0"/>
                <a:cs typeface="Arial" pitchFamily="34" charset="0"/>
              </a:rPr>
              <a:t>)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pt-BR" dirty="0">
                <a:latin typeface="Arial" pitchFamily="34" charset="0"/>
                <a:cs typeface="Arial" pitchFamily="34" charset="0"/>
              </a:rPr>
              <a:t>Papel do tenentismo (Boris Fausto)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pt-BR" dirty="0">
                <a:latin typeface="Arial" pitchFamily="34" charset="0"/>
                <a:cs typeface="Arial" pitchFamily="34" charset="0"/>
              </a:rPr>
              <a:t>Fragilidade e insignificância do movimento operário como ator político (Edgar de </a:t>
            </a:r>
            <a:r>
              <a:rPr lang="pt-BR" dirty="0" err="1">
                <a:latin typeface="Arial" pitchFamily="34" charset="0"/>
                <a:cs typeface="Arial" pitchFamily="34" charset="0"/>
              </a:rPr>
              <a:t>Decca</a:t>
            </a:r>
            <a:r>
              <a:rPr lang="pt-BR">
                <a:latin typeface="Arial" pitchFamily="34" charset="0"/>
                <a:cs typeface="Arial" pitchFamily="34" charset="0"/>
              </a:rPr>
              <a:t>, Paulo </a:t>
            </a:r>
            <a:r>
              <a:rPr lang="pt-BR" dirty="0">
                <a:latin typeface="Arial" pitchFamily="34" charset="0"/>
                <a:cs typeface="Arial" pitchFamily="34" charset="0"/>
              </a:rPr>
              <a:t>Sérgio Pinheiro)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pt-BR" dirty="0">
                <a:latin typeface="Arial" pitchFamily="34" charset="0"/>
                <a:cs typeface="Arial" pitchFamily="34" charset="0"/>
              </a:rPr>
              <a:t>Cultura popular e conflitos sociais (Nicolau </a:t>
            </a:r>
            <a:r>
              <a:rPr lang="pt-BR" dirty="0" err="1">
                <a:latin typeface="Arial" pitchFamily="34" charset="0"/>
                <a:cs typeface="Arial" pitchFamily="34" charset="0"/>
              </a:rPr>
              <a:t>Sevcenko</a:t>
            </a:r>
            <a:r>
              <a:rPr lang="pt-BR" dirty="0">
                <a:latin typeface="Arial" pitchFamily="34" charset="0"/>
                <a:cs typeface="Arial" pitchFamily="34" charset="0"/>
              </a:rPr>
              <a:t> e Sidney </a:t>
            </a:r>
            <a:r>
              <a:rPr lang="pt-BR" dirty="0" err="1">
                <a:latin typeface="Arial" pitchFamily="34" charset="0"/>
                <a:cs typeface="Arial" pitchFamily="34" charset="0"/>
              </a:rPr>
              <a:t>Chalhoub</a:t>
            </a:r>
            <a:r>
              <a:rPr lang="pt-BR" dirty="0">
                <a:latin typeface="Arial" pitchFamily="34" charset="0"/>
                <a:cs typeface="Arial" pitchFamily="34" charset="0"/>
              </a:rPr>
              <a:t>)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pt-BR" dirty="0">
                <a:latin typeface="Arial" pitchFamily="34" charset="0"/>
                <a:cs typeface="Arial" pitchFamily="34" charset="0"/>
              </a:rPr>
              <a:t>Eugenia e políticas científicas (Lilia </a:t>
            </a:r>
            <a:r>
              <a:rPr lang="pt-BR" dirty="0" err="1">
                <a:latin typeface="Arial" pitchFamily="34" charset="0"/>
                <a:cs typeface="Arial" pitchFamily="34" charset="0"/>
              </a:rPr>
              <a:t>Schwacz</a:t>
            </a:r>
            <a:r>
              <a:rPr lang="pt-BR" dirty="0">
                <a:latin typeface="Arial" pitchFamily="34" charset="0"/>
                <a:cs typeface="Arial" pitchFamily="34" charset="0"/>
              </a:rPr>
              <a:t>)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pt-BR" dirty="0">
                <a:latin typeface="Arial" pitchFamily="34" charset="0"/>
                <a:cs typeface="Arial" pitchFamily="34" charset="0"/>
              </a:rPr>
              <a:t>Nacionalismo (Lucia </a:t>
            </a:r>
            <a:r>
              <a:rPr lang="pt-BR" dirty="0" err="1">
                <a:latin typeface="Arial" pitchFamily="34" charset="0"/>
                <a:cs typeface="Arial" pitchFamily="34" charset="0"/>
              </a:rPr>
              <a:t>Lippi</a:t>
            </a:r>
            <a:r>
              <a:rPr lang="pt-BR" dirty="0">
                <a:latin typeface="Arial" pitchFamily="34" charset="0"/>
                <a:cs typeface="Arial" pitchFamily="34" charset="0"/>
              </a:rPr>
              <a:t> de Oliveira)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pt-BR" dirty="0">
                <a:latin typeface="Arial" pitchFamily="34" charset="0"/>
                <a:cs typeface="Arial" pitchFamily="34" charset="0"/>
              </a:rPr>
              <a:t>Imaginário republicano (José Murilo de Carvalho)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pt-BR" dirty="0">
                <a:latin typeface="Arial" pitchFamily="34" charset="0"/>
                <a:cs typeface="Arial" pitchFamily="34" charset="0"/>
              </a:rPr>
              <a:t>Relação entre classes e poder político (Décio </a:t>
            </a:r>
            <a:r>
              <a:rPr lang="pt-BR" dirty="0" err="1">
                <a:latin typeface="Arial" pitchFamily="34" charset="0"/>
                <a:cs typeface="Arial" pitchFamily="34" charset="0"/>
              </a:rPr>
              <a:t>Saes</a:t>
            </a:r>
            <a:r>
              <a:rPr lang="pt-BR" dirty="0">
                <a:latin typeface="Arial" pitchFamily="34" charset="0"/>
                <a:cs typeface="Arial" pitchFamily="34" charset="0"/>
              </a:rPr>
              <a:t>)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pt-BR" dirty="0" err="1">
                <a:latin typeface="Arial" pitchFamily="34" charset="0"/>
                <a:cs typeface="Arial" pitchFamily="34" charset="0"/>
              </a:rPr>
              <a:t>Revisionismo</a:t>
            </a:r>
            <a:r>
              <a:rPr lang="pt-BR" dirty="0">
                <a:latin typeface="Arial" pitchFamily="34" charset="0"/>
                <a:cs typeface="Arial" pitchFamily="34" charset="0"/>
              </a:rPr>
              <a:t> do pacto republicano intra-elites (Renato </a:t>
            </a:r>
            <a:r>
              <a:rPr lang="pt-BR" dirty="0" err="1">
                <a:latin typeface="Arial" pitchFamily="34" charset="0"/>
                <a:cs typeface="Arial" pitchFamily="34" charset="0"/>
              </a:rPr>
              <a:t>Perissinotto</a:t>
            </a:r>
            <a:r>
              <a:rPr lang="pt-BR" dirty="0">
                <a:latin typeface="Arial" pitchFamily="34" charset="0"/>
                <a:cs typeface="Arial" pitchFamily="34" charset="0"/>
              </a:rPr>
              <a:t>, Renato Lessa e Claudia </a:t>
            </a:r>
            <a:r>
              <a:rPr lang="pt-BR" dirty="0" err="1">
                <a:latin typeface="Arial" pitchFamily="34" charset="0"/>
                <a:cs typeface="Arial" pitchFamily="34" charset="0"/>
              </a:rPr>
              <a:t>Viscardi</a:t>
            </a:r>
            <a:r>
              <a:rPr lang="pt-BR" dirty="0">
                <a:latin typeface="Arial" pitchFamily="34" charset="0"/>
                <a:cs typeface="Arial" pitchFamily="34" charset="0"/>
              </a:rPr>
              <a:t>, </a:t>
            </a:r>
            <a:r>
              <a:rPr lang="pt-BR" dirty="0" err="1">
                <a:latin typeface="Arial" pitchFamily="34" charset="0"/>
                <a:cs typeface="Arial" pitchFamily="34" charset="0"/>
              </a:rPr>
              <a:t>Gunter</a:t>
            </a:r>
            <a:r>
              <a:rPr lang="pt-BR" dirty="0">
                <a:latin typeface="Arial" pitchFamily="34" charset="0"/>
                <a:cs typeface="Arial" pitchFamily="34" charset="0"/>
              </a:rPr>
              <a:t> </a:t>
            </a:r>
            <a:r>
              <a:rPr lang="pt-BR" dirty="0" err="1">
                <a:latin typeface="Arial" pitchFamily="34" charset="0"/>
                <a:cs typeface="Arial" pitchFamily="34" charset="0"/>
              </a:rPr>
              <a:t>Axl</a:t>
            </a:r>
            <a:r>
              <a:rPr lang="pt-BR" dirty="0">
                <a:latin typeface="Arial" pitchFamily="34" charset="0"/>
                <a:cs typeface="Arial" pitchFamily="34" charset="0"/>
              </a:rPr>
              <a:t>) – “política dos governadores” e “política do café com leite” 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pt-BR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dirty="0"/>
              <a:t>Aspectos culturais da Primeira República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dirty="0"/>
              <a:t>Cultura de elite: cientificismo, culto ao progresso, cultura literária (ABL)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pt-BR" dirty="0"/>
              <a:t>Cultura popular: nascimento de uma cultura popular urbana e moderna – meios de comunicação, industrialização incipiente, transição entre cultura comunitária e cultura de massa-incipiente)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pt-BR" dirty="0"/>
              <a:t>Perspectiva sobre o “popular”: Exotismo e exclusão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pt-BR" dirty="0"/>
              <a:t>Nacionalismo e ufanismo patriótico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pt-BR" dirty="0"/>
              <a:t>Modernismos (Semana de Arte Moderna, 1922): rupturas estéticas, projetos culturais reformistas, valorização do papel do estado e do intelectual ativista e “tutor” da nação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pt-BR" b="1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/>
              <a:t>Bibliografia citada</a:t>
            </a:r>
          </a:p>
        </p:txBody>
      </p:sp>
      <p:sp>
        <p:nvSpPr>
          <p:cNvPr id="3072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285875"/>
            <a:ext cx="8229600" cy="5000625"/>
          </a:xfrm>
        </p:spPr>
        <p:txBody>
          <a:bodyPr/>
          <a:lstStyle/>
          <a:p>
            <a:pPr eaLnBrk="1" hangingPunct="1"/>
            <a:r>
              <a:rPr lang="pt-BR" altLang="pt-BR" sz="1800">
                <a:latin typeface="Arial" panose="020B0604020202020204" pitchFamily="34" charset="0"/>
                <a:cs typeface="Arial" panose="020B0604020202020204" pitchFamily="34" charset="0"/>
              </a:rPr>
              <a:t>CARONE, Edgar. União e Estado na vida política da Primeira República, USP, 1971 (República Velha II – Evolução Política</a:t>
            </a:r>
          </a:p>
          <a:p>
            <a:pPr eaLnBrk="1" hangingPunct="1"/>
            <a:r>
              <a:rPr lang="pt-BR" altLang="pt-BR" sz="1800">
                <a:latin typeface="Arial" panose="020B0604020202020204" pitchFamily="34" charset="0"/>
                <a:cs typeface="Arial" panose="020B0604020202020204" pitchFamily="34" charset="0"/>
              </a:rPr>
              <a:t>FAUSTO, Boris. A Revolução de 30, USP, 1969</a:t>
            </a:r>
          </a:p>
          <a:p>
            <a:pPr eaLnBrk="1" hangingPunct="1"/>
            <a:r>
              <a:rPr lang="pt-BR" altLang="pt-BR" sz="1800">
                <a:latin typeface="Arial" panose="020B0604020202020204" pitchFamily="34" charset="0"/>
                <a:cs typeface="Arial" panose="020B0604020202020204" pitchFamily="34" charset="0"/>
              </a:rPr>
              <a:t>DE DECCA, Edgar. </a:t>
            </a:r>
            <a:r>
              <a:rPr lang="pt-BR" altLang="pt-BR" sz="2000">
                <a:latin typeface="Arial" panose="020B0604020202020204" pitchFamily="34" charset="0"/>
                <a:cs typeface="Arial" panose="020B0604020202020204" pitchFamily="34" charset="0"/>
              </a:rPr>
              <a:t>Dimensões históricas do insucesso político, USP, 1979</a:t>
            </a:r>
          </a:p>
          <a:p>
            <a:pPr eaLnBrk="1" hangingPunct="1"/>
            <a:r>
              <a:rPr lang="pt-BR" altLang="pt-BR" sz="2000">
                <a:latin typeface="Arial" panose="020B0604020202020204" pitchFamily="34" charset="0"/>
                <a:cs typeface="Arial" panose="020B0604020202020204" pitchFamily="34" charset="0"/>
              </a:rPr>
              <a:t>MICELI, Sergio. Intelectuais e Classe Dirigente no Brasil (1920-1945) , Sociologia/USP, 1979</a:t>
            </a:r>
          </a:p>
          <a:p>
            <a:pPr eaLnBrk="1" hangingPunct="1"/>
            <a:r>
              <a:rPr lang="pt-BR" altLang="pt-BR" sz="1800">
                <a:latin typeface="Arial" panose="020B0604020202020204" pitchFamily="34" charset="0"/>
                <a:cs typeface="Arial" panose="020B0604020202020204" pitchFamily="34" charset="0"/>
              </a:rPr>
              <a:t>SEVCENKO, Nicolau. Literatura como Missão: tensões sociais e criação cultural na Primeira República (1981)</a:t>
            </a:r>
          </a:p>
          <a:p>
            <a:pPr eaLnBrk="1" hangingPunct="1"/>
            <a:r>
              <a:rPr lang="pt-BR" altLang="pt-BR" sz="1800">
                <a:latin typeface="Arial" panose="020B0604020202020204" pitchFamily="34" charset="0"/>
                <a:cs typeface="Arial" panose="020B0604020202020204" pitchFamily="34" charset="0"/>
              </a:rPr>
              <a:t>PRADO, Maria Ligia. A democracia ilustrada. O Partido Democrático de São Paulo, 1926-1934, USP, 1982</a:t>
            </a:r>
          </a:p>
          <a:p>
            <a:pPr eaLnBrk="1" hangingPunct="1"/>
            <a:r>
              <a:rPr lang="pt-BR" altLang="pt-BR" sz="1800">
                <a:latin typeface="Arial" panose="020B0604020202020204" pitchFamily="34" charset="0"/>
                <a:cs typeface="Arial" panose="020B0604020202020204" pitchFamily="34" charset="0"/>
              </a:rPr>
              <a:t>SAES, Decio. </a:t>
            </a:r>
            <a:r>
              <a:rPr lang="pt-BR" altLang="pt-BR" sz="1800"/>
              <a:t>A formação do Estado burguês no Brasil ( 1888 - 1891 ), Livre Docência, Ciência Política, Unicamp,  1983</a:t>
            </a:r>
          </a:p>
          <a:p>
            <a:pPr eaLnBrk="1" hangingPunct="1"/>
            <a:r>
              <a:rPr lang="pt-BR" altLang="pt-BR" sz="1800">
                <a:latin typeface="Arial" panose="020B0604020202020204" pitchFamily="34" charset="0"/>
                <a:cs typeface="Arial" panose="020B0604020202020204" pitchFamily="34" charset="0"/>
              </a:rPr>
              <a:t>JANOTTI, Maria de Lourdes. </a:t>
            </a:r>
            <a:r>
              <a:rPr lang="pt-BR" altLang="pt-BR" sz="1800"/>
              <a:t>Os subversivos da República (L.D., USP, 1984)</a:t>
            </a:r>
            <a:endParaRPr lang="pt-BR" altLang="pt-BR" sz="18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pt-BR" altLang="pt-BR" sz="1800">
                <a:latin typeface="Arial" panose="020B0604020202020204" pitchFamily="34" charset="0"/>
                <a:cs typeface="Arial" panose="020B0604020202020204" pitchFamily="34" charset="0"/>
              </a:rPr>
              <a:t>CAPELATO, Maria H. Os Intérpretes das Luzes: Liberalismo e Imprensa Paulista (1920-1945), USP, 1986</a:t>
            </a:r>
          </a:p>
          <a:p>
            <a:pPr eaLnBrk="1" hangingPunct="1"/>
            <a:endParaRPr lang="pt-BR" altLang="pt-BR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pPr eaLnBrk="1" hangingPunct="1"/>
            <a:r>
              <a:rPr lang="pt-BR" altLang="pt-BR"/>
              <a:t>Bibliografia</a:t>
            </a:r>
          </a:p>
        </p:txBody>
      </p:sp>
      <p:sp>
        <p:nvSpPr>
          <p:cNvPr id="31747" name="Espaço Reservado para Conteúdo 2"/>
          <p:cNvSpPr>
            <a:spLocks noGrp="1"/>
          </p:cNvSpPr>
          <p:nvPr>
            <p:ph idx="1"/>
          </p:nvPr>
        </p:nvSpPr>
        <p:spPr>
          <a:xfrm>
            <a:off x="428625" y="1214438"/>
            <a:ext cx="8229600" cy="5286375"/>
          </a:xfrm>
        </p:spPr>
        <p:txBody>
          <a:bodyPr/>
          <a:lstStyle/>
          <a:p>
            <a:pPr eaLnBrk="1" hangingPunct="1"/>
            <a:r>
              <a:rPr lang="pt-BR" altLang="pt-BR" sz="2000">
                <a:latin typeface="Arial" panose="020B0604020202020204" pitchFamily="34" charset="0"/>
                <a:cs typeface="Arial" panose="020B0604020202020204" pitchFamily="34" charset="0"/>
              </a:rPr>
              <a:t>CARVALHO, José Murilo. Os bestializados. O RJ e a república que não foi. Cia das letras, 1987</a:t>
            </a:r>
          </a:p>
          <a:p>
            <a:pPr eaLnBrk="1" hangingPunct="1"/>
            <a:r>
              <a:rPr lang="pt-BR" altLang="pt-BR" sz="2000">
                <a:latin typeface="Arial" panose="020B0604020202020204" pitchFamily="34" charset="0"/>
                <a:cs typeface="Arial" panose="020B0604020202020204" pitchFamily="34" charset="0"/>
              </a:rPr>
              <a:t>LESSA, Renato. A Política Demiúrgica de Campos Sales (Mestrado em C.P., IUPERJ, 1987)</a:t>
            </a:r>
          </a:p>
          <a:p>
            <a:pPr eaLnBrk="1" hangingPunct="1"/>
            <a:r>
              <a:rPr lang="pt-BR" altLang="pt-BR" sz="2000">
                <a:latin typeface="Arial" panose="020B0604020202020204" pitchFamily="34" charset="0"/>
                <a:cs typeface="Arial" panose="020B0604020202020204" pitchFamily="34" charset="0"/>
              </a:rPr>
              <a:t>PERISSINOTTO, Renato. Estado e capital cafeeiro: burocracia e interesse de classe na condução da política econômica (1889-1930), Doutorado em Ciência Política, Unicamp, 1996</a:t>
            </a:r>
          </a:p>
          <a:p>
            <a:pPr eaLnBrk="1" hangingPunct="1"/>
            <a:r>
              <a:rPr lang="pt-BR" altLang="pt-BR" sz="2000">
                <a:latin typeface="Arial" panose="020B0604020202020204" pitchFamily="34" charset="0"/>
                <a:cs typeface="Arial" panose="020B0604020202020204" pitchFamily="34" charset="0"/>
              </a:rPr>
              <a:t>LUCA, Tania. A Revista do Brasil: um diagnóstico para a (N)ação. Doutorado, USP, 1996</a:t>
            </a:r>
          </a:p>
          <a:p>
            <a:pPr eaLnBrk="1" hangingPunct="1"/>
            <a:r>
              <a:rPr lang="pt-BR" altLang="pt-BR" sz="2000">
                <a:latin typeface="Arial" panose="020B0604020202020204" pitchFamily="34" charset="0"/>
                <a:cs typeface="Arial" panose="020B0604020202020204" pitchFamily="34" charset="0"/>
              </a:rPr>
              <a:t>VISCARDI, Claudia. Teatro do Absurdo: A Nova Ordem do Federalismo Oligárquico, UFRJ,1999</a:t>
            </a:r>
          </a:p>
          <a:p>
            <a:pPr eaLnBrk="1" hangingPunct="1"/>
            <a:r>
              <a:rPr lang="pt-BR" altLang="pt-BR" sz="2000">
                <a:latin typeface="Arial" panose="020B0604020202020204" pitchFamily="34" charset="0"/>
                <a:cs typeface="Arial" panose="020B0604020202020204" pitchFamily="34" charset="0"/>
              </a:rPr>
              <a:t>AXL, Gunter. Gênese do Estado burocrático-burguês no Rio Grande do Sul (1889-1929), USP, 2001</a:t>
            </a:r>
          </a:p>
          <a:p>
            <a:pPr eaLnBrk="1" hangingPunct="1"/>
            <a:r>
              <a:rPr lang="pt-BR" altLang="pt-BR" sz="2000">
                <a:latin typeface="Arial" panose="020B0604020202020204" pitchFamily="34" charset="0"/>
                <a:cs typeface="Arial" panose="020B0604020202020204" pitchFamily="34" charset="0"/>
              </a:rPr>
              <a:t>DUTRA, Eliana de Freitas. Rebeldes Literários da República: história e identidade nacional no Almanaque Brasileiro Garnier (1903-1914), 2005</a:t>
            </a:r>
          </a:p>
          <a:p>
            <a:pPr eaLnBrk="1" hangingPunct="1"/>
            <a:endParaRPr lang="pt-BR" altLang="pt-BR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/>
              <a:t>Constituição 1891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 rtlCol="0">
            <a:normAutofit fontScale="250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7200" dirty="0">
                <a:latin typeface="Arial" pitchFamily="34" charset="0"/>
                <a:cs typeface="Arial" pitchFamily="34" charset="0"/>
              </a:rPr>
              <a:t>Abolição das instituições monárquicas (Senado Vitalício, Poder Moderador, Conselho de Estado);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pt-BR" sz="7200" dirty="0">
                <a:latin typeface="Arial" pitchFamily="34" charset="0"/>
                <a:cs typeface="Arial" pitchFamily="34" charset="0"/>
              </a:rPr>
              <a:t>Sistema de governo presidencialista; O presidente da República passou a ser o chefe do Poder Executivo;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pt-BR" sz="7200" dirty="0">
                <a:latin typeface="Arial" pitchFamily="34" charset="0"/>
                <a:cs typeface="Arial" pitchFamily="34" charset="0"/>
              </a:rPr>
              <a:t>As eleições passaram a ser pelo voto direto, que continuou a ser a descoberto (não-secreto);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pt-BR" sz="7200" dirty="0">
                <a:latin typeface="Arial" pitchFamily="34" charset="0"/>
                <a:cs typeface="Arial" pitchFamily="34" charset="0"/>
              </a:rPr>
              <a:t>Os candidatos a voto efetivo seriam escolhidos por homens maiores de 21 anos, à exceção de analfabetos, mendigos, soldados, mulheres e religiosos sujeitos ao voto de obediência;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pt-BR" sz="7200" dirty="0">
                <a:latin typeface="Arial" pitchFamily="34" charset="0"/>
                <a:cs typeface="Arial" pitchFamily="34" charset="0"/>
              </a:rPr>
              <a:t>As províncias passaram a ser denominadas “estados”, com maior autonomia dentro da Federação;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pt-BR" sz="7200" dirty="0">
                <a:latin typeface="Arial" pitchFamily="34" charset="0"/>
                <a:cs typeface="Arial" pitchFamily="34" charset="0"/>
              </a:rPr>
              <a:t>Os estados ficaram com a renda dos impostos de exportação e a União com a renda dos impostos de importação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pt-BR" sz="7200" dirty="0">
                <a:latin typeface="Arial" pitchFamily="34" charset="0"/>
                <a:cs typeface="Arial" pitchFamily="34" charset="0"/>
              </a:rPr>
              <a:t>Os presidentes das províncias passaram a ser presidentes dos Estados, eleitos pelo voto direto à semelhança do presidente da República;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pt-BR" sz="7200" dirty="0">
                <a:latin typeface="Arial" pitchFamily="34" charset="0"/>
                <a:cs typeface="Arial" pitchFamily="34" charset="0"/>
              </a:rPr>
              <a:t>A Igreja Católica foi desmembrada do Estado Brasileiro, deixando de ser a religião oficial do país.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pt-B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8C0CEAE-AA37-4E3B-9EA3-18988D9A37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pt-BR" dirty="0"/>
              <a:t>Pax Oligárquica?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B88B158-C7F6-4A4C-93E9-6758FBD5D6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328592"/>
          </a:xfrm>
        </p:spPr>
        <p:txBody>
          <a:bodyPr/>
          <a:lstStyle/>
          <a:p>
            <a:r>
              <a:rPr lang="pt-BR" dirty="0"/>
              <a:t>Ausência de instituições tutelares do corpo político e das elites regionais exigiu novas práticas e arranjos político </a:t>
            </a:r>
            <a:r>
              <a:rPr lang="pt-BR" dirty="0" err="1"/>
              <a:t>intra-oligárquicos</a:t>
            </a:r>
            <a:endParaRPr lang="pt-BR" dirty="0"/>
          </a:p>
          <a:p>
            <a:r>
              <a:rPr lang="pt-BR" dirty="0"/>
              <a:t>“Política dos Estados” (ou “Política dos Governadores” – Campos Sales) – ver LESSA, Renato</a:t>
            </a:r>
          </a:p>
          <a:p>
            <a:r>
              <a:rPr lang="pt-BR" dirty="0"/>
              <a:t>“Política do café com leite” (Afonso Pena, “Pacto de Ouro Fino, 1913”) – ver VISCARDI, Claudia</a:t>
            </a:r>
          </a:p>
          <a:p>
            <a:r>
              <a:rPr lang="pt-BR" dirty="0"/>
              <a:t>“Política das Salvações” (Hermes da Fonseca)</a:t>
            </a:r>
          </a:p>
        </p:txBody>
      </p:sp>
    </p:spTree>
    <p:extLst>
      <p:ext uri="{BB962C8B-B14F-4D97-AF65-F5344CB8AC3E}">
        <p14:creationId xmlns:p14="http://schemas.microsoft.com/office/powerpoint/2010/main" val="29632903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dirty="0"/>
              <a:t>Política dos governadores</a:t>
            </a:r>
            <a:br>
              <a:rPr lang="pt-BR" altLang="pt-BR" dirty="0"/>
            </a:br>
            <a:r>
              <a:rPr lang="pt-BR" altLang="pt-BR" dirty="0"/>
              <a:t>(Campos Sales, 1989-1902)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dirty="0"/>
              <a:t>Apoio do governo federal às oligarquias regionais no poder (Estados)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pt-BR" dirty="0"/>
              <a:t>Oligarquias regionais no poder deveriam apoiar as políticas do governo federal na Câmara dos Deputados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pt-BR" dirty="0"/>
              <a:t>Comissão de Verificação dos Poderes e Presidência da Câmara, influenciada pelo Executivo – instrumentos de aplicação da “política dos governadores”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pt-BR" dirty="0"/>
              <a:t>Institucionalização da fraude eleitoral: “voto de cabresto”, eleitores fantasmas, adulteração das atas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pt-BR" dirty="0"/>
              <a:t>“Coronel” (potentado rural local): base do sistema – elo entre as oligarquias e o poder local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A3DB986-4F07-4B0C-868F-477A9E2135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Guerras civis </a:t>
            </a:r>
            <a:r>
              <a:rPr lang="pt-BR" dirty="0" err="1"/>
              <a:t>intraoligárquicas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2C9B297-7DA2-4C4F-BF1C-59B05CA01A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040560"/>
          </a:xfrm>
        </p:spPr>
        <p:txBody>
          <a:bodyPr/>
          <a:lstStyle/>
          <a:p>
            <a:pPr lvl="1" eaLnBrk="1" fontAlgn="auto" hangingPunct="1">
              <a:spcAft>
                <a:spcPts val="0"/>
              </a:spcAft>
              <a:defRPr/>
            </a:pPr>
            <a:endParaRPr lang="pt-BR" sz="2000" dirty="0">
              <a:latin typeface="Arial" pitchFamily="34" charset="0"/>
              <a:cs typeface="Arial" pitchFamily="34" charset="0"/>
            </a:endParaRP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pt-BR" sz="2000" dirty="0">
                <a:latin typeface="Arial" pitchFamily="34" charset="0"/>
                <a:cs typeface="Arial" pitchFamily="34" charset="0"/>
              </a:rPr>
              <a:t>Federalista (1893) – </a:t>
            </a:r>
            <a:r>
              <a:rPr lang="pt-BR" sz="2000" dirty="0" err="1">
                <a:latin typeface="Arial" pitchFamily="34" charset="0"/>
                <a:cs typeface="Arial" pitchFamily="34" charset="0"/>
              </a:rPr>
              <a:t>Fev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/93 a set/95, no RS – </a:t>
            </a:r>
            <a:r>
              <a:rPr lang="pt-BR" sz="2000" dirty="0" err="1">
                <a:latin typeface="Arial" pitchFamily="34" charset="0"/>
                <a:cs typeface="Arial" pitchFamily="34" charset="0"/>
              </a:rPr>
              <a:t>Julio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 de Castilhos (jacobinos e positivistas) contra Gaspar Silveira Martins (maragatos = federalistas e liberais herdeiros da monarquia, chefiados também por Gumercindo Saraiva). </a:t>
            </a:r>
          </a:p>
          <a:p>
            <a:pPr lvl="2" eaLnBrk="1" fontAlgn="auto" hangingPunct="1">
              <a:spcAft>
                <a:spcPts val="0"/>
              </a:spcAft>
              <a:defRPr/>
            </a:pPr>
            <a:r>
              <a:rPr lang="pt-BR" sz="1600" dirty="0" err="1">
                <a:latin typeface="Arial" pitchFamily="34" charset="0"/>
                <a:cs typeface="Arial" pitchFamily="34" charset="0"/>
              </a:rPr>
              <a:t>Julio</a:t>
            </a:r>
            <a:r>
              <a:rPr lang="pt-BR" sz="1600" dirty="0">
                <a:latin typeface="Arial" pitchFamily="34" charset="0"/>
                <a:cs typeface="Arial" pitchFamily="34" charset="0"/>
              </a:rPr>
              <a:t> de Castilhos voltara ao poder em 1892, via golpe, depois de exerce-lo em 1890/1891, quando Gaspar voltou do exílio. 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pt-BR" sz="2000" dirty="0">
                <a:latin typeface="Arial" pitchFamily="34" charset="0"/>
                <a:cs typeface="Arial" pitchFamily="34" charset="0"/>
              </a:rPr>
              <a:t>Revolta da Armada (1894) – reduto de monarquistas, como Custodio de Melo e Saldanha da Gama, pretendiam derrubar Floriano, apoiando os Federalistas gaúchos (sobretudo Saldanha da Gama). – set/93 a mar/95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pt-BR" sz="2000" dirty="0">
                <a:latin typeface="Arial" pitchFamily="34" charset="0"/>
                <a:cs typeface="Arial" pitchFamily="34" charset="0"/>
              </a:rPr>
              <a:t>Conflitos </a:t>
            </a:r>
            <a:r>
              <a:rPr lang="pt-BR" sz="2000" dirty="0" err="1">
                <a:latin typeface="Arial" pitchFamily="34" charset="0"/>
                <a:cs typeface="Arial" pitchFamily="34" charset="0"/>
              </a:rPr>
              <a:t>intraoligárquicos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: Revolta de Juazeiro (CE, 1914), Revolta da Princesa (PB, 1930), Revolução Libertadora (RS, 1923), Levante Sertanejo (BA, 1919-1920)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850343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7023606-CDED-40A6-8726-59568D7B01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Guerras e revoltas sociais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866E91E-62C4-4499-8F7B-F6A06A8CBD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Canudos (BA, 1893-1897)</a:t>
            </a:r>
          </a:p>
          <a:p>
            <a:r>
              <a:rPr lang="pt-BR" dirty="0"/>
              <a:t>Revolta da Vacina (RJ, novembro/1904)</a:t>
            </a:r>
          </a:p>
          <a:p>
            <a:r>
              <a:rPr lang="pt-BR" dirty="0"/>
              <a:t>Contestado (SC/PR, 1912-1916)</a:t>
            </a:r>
          </a:p>
          <a:p>
            <a:r>
              <a:rPr lang="pt-BR" dirty="0"/>
              <a:t>Greves de trabalhadores rurais (imigrantes) – ex. Ribeirão Preto, 1913-1915)</a:t>
            </a:r>
          </a:p>
          <a:p>
            <a:r>
              <a:rPr lang="pt-BR" dirty="0"/>
              <a:t>Greves operárias urbanas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766134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dirty="0"/>
              <a:t>Brasil na história internacional</a:t>
            </a:r>
          </a:p>
        </p:txBody>
      </p:sp>
      <p:sp>
        <p:nvSpPr>
          <p:cNvPr id="9219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/>
          <a:lstStyle/>
          <a:p>
            <a:pPr lvl="1" eaLnBrk="1" hangingPunct="1"/>
            <a:r>
              <a:rPr lang="pt-BR" altLang="pt-BR" sz="2000" dirty="0" err="1">
                <a:latin typeface="Arial" panose="020B0604020202020204" pitchFamily="34" charset="0"/>
                <a:cs typeface="Arial" panose="020B0604020202020204" pitchFamily="34" charset="0"/>
              </a:rPr>
              <a:t>Imigrantismo</a:t>
            </a:r>
            <a:r>
              <a:rPr lang="pt-BR" altLang="pt-BR" sz="2000" dirty="0">
                <a:latin typeface="Arial" panose="020B0604020202020204" pitchFamily="34" charset="0"/>
                <a:cs typeface="Arial" panose="020B0604020202020204" pitchFamily="34" charset="0"/>
              </a:rPr>
              <a:t> – 1886/1887  - parceria e assalariamento. – 1891/1900 – cerca de 1,2 milhão de imigrantes. Diferente da imigração de colonização e branqueamento do Império (década de 1870)</a:t>
            </a:r>
          </a:p>
          <a:p>
            <a:pPr lvl="1" eaLnBrk="1" hangingPunct="1"/>
            <a:r>
              <a:rPr lang="pt-BR" altLang="pt-BR" sz="2000" dirty="0">
                <a:latin typeface="Arial" panose="020B0604020202020204" pitchFamily="34" charset="0"/>
                <a:cs typeface="Arial" panose="020B0604020202020204" pitchFamily="34" charset="0"/>
              </a:rPr>
              <a:t>Contexto: “imperialismo” e “divisão internacional do trabalho”</a:t>
            </a:r>
          </a:p>
          <a:p>
            <a:pPr lvl="1" eaLnBrk="1" hangingPunct="1"/>
            <a:r>
              <a:rPr lang="pt-BR" altLang="pt-BR" sz="2000" dirty="0">
                <a:latin typeface="Arial" panose="020B0604020202020204" pitchFamily="34" charset="0"/>
                <a:cs typeface="Arial" panose="020B0604020202020204" pitchFamily="34" charset="0"/>
              </a:rPr>
              <a:t>Política Externa – imigração (diretor do Serviço de Imigração – José Maria Paranhos – Barão do Rio Branco, ministro de 1902 a 1909); questão dos limites (Missões; Amapá; Acre; Limites amazônicos com Colômbia, Venezuela e Peru; questão acreana – tratado de Petrópolis de 1903, depois das guerrilhas de Plácido de Castro. </a:t>
            </a:r>
          </a:p>
          <a:p>
            <a:pPr lvl="1" eaLnBrk="1" hangingPunct="1"/>
            <a:r>
              <a:rPr lang="pt-BR" altLang="pt-BR" sz="2000" dirty="0">
                <a:latin typeface="Arial" panose="020B0604020202020204" pitchFamily="34" charset="0"/>
                <a:cs typeface="Arial" panose="020B0604020202020204" pitchFamily="34" charset="0"/>
              </a:rPr>
              <a:t>Aproximação com os Estados Unidos da América – pan-americanismo baseado na “Doutrina Monroe” e no “Corolário Roosevelt </a:t>
            </a:r>
          </a:p>
          <a:p>
            <a:pPr marL="0" indent="0" eaLnBrk="1" hangingPunct="1">
              <a:buNone/>
            </a:pPr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362946576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312</TotalTime>
  <Words>3967</Words>
  <Application>Microsoft Office PowerPoint</Application>
  <PresentationFormat>Apresentação na tela (4:3)</PresentationFormat>
  <Paragraphs>192</Paragraphs>
  <Slides>34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34</vt:i4>
      </vt:variant>
    </vt:vector>
  </HeadingPairs>
  <TitlesOfParts>
    <vt:vector size="37" baseType="lpstr">
      <vt:lpstr>Arial</vt:lpstr>
      <vt:lpstr>Calibri</vt:lpstr>
      <vt:lpstr>Tema do Office</vt:lpstr>
      <vt:lpstr>Primeira República no Brasil: aspectos históricos e historiográficos</vt:lpstr>
      <vt:lpstr>Periodização clássica</vt:lpstr>
      <vt:lpstr>Primeira República – Características gerais</vt:lpstr>
      <vt:lpstr>Constituição 1891</vt:lpstr>
      <vt:lpstr>Pax Oligárquica?</vt:lpstr>
      <vt:lpstr>Política dos governadores (Campos Sales, 1989-1902)</vt:lpstr>
      <vt:lpstr>Guerras civis intraoligárquicas</vt:lpstr>
      <vt:lpstr>Guerras e revoltas sociais</vt:lpstr>
      <vt:lpstr>Brasil na história internacional</vt:lpstr>
      <vt:lpstr>A economia na Primeira República</vt:lpstr>
      <vt:lpstr>Economia do Café</vt:lpstr>
      <vt:lpstr>Crise da Primeira Répública: “Tenentismo” e dissidências oligárquicas</vt:lpstr>
      <vt:lpstr>Movimento Operário</vt:lpstr>
      <vt:lpstr>“Revolução de 30”: debate historiográfico</vt:lpstr>
      <vt:lpstr> Governos da Primeira República</vt:lpstr>
      <vt:lpstr>Consolidação (1889-1898) </vt:lpstr>
      <vt:lpstr>Consolidação (1889-1898) </vt:lpstr>
      <vt:lpstr>Institucionalização (1898-1921) </vt:lpstr>
      <vt:lpstr>Institucionalização</vt:lpstr>
      <vt:lpstr>Crise (1921-1930) </vt:lpstr>
      <vt:lpstr>Crise política dos anos 1920</vt:lpstr>
      <vt:lpstr>Crise política dos anos 1920</vt:lpstr>
      <vt:lpstr>“Tenentismo” - Revoltas</vt:lpstr>
      <vt:lpstr>“Tenentismo” – aspectos sócio-políticos</vt:lpstr>
      <vt:lpstr>Movimento Operário</vt:lpstr>
      <vt:lpstr>Movimento Operário</vt:lpstr>
      <vt:lpstr>Debates no Movimento Operário</vt:lpstr>
      <vt:lpstr>BIBLIOGRAFIA BÁSICA</vt:lpstr>
      <vt:lpstr>Ideologia e propaganda comercial</vt:lpstr>
      <vt:lpstr>Tendências historiográficas</vt:lpstr>
      <vt:lpstr>Temas e debates historiográficos</vt:lpstr>
      <vt:lpstr>Aspectos culturais da Primeira República</vt:lpstr>
      <vt:lpstr>Bibliografia citada</vt:lpstr>
      <vt:lpstr>Bibliografia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Primeira República no Brasil: aspectos históricos e historiográficos</dc:title>
  <dc:creator>Marcos</dc:creator>
  <cp:lastModifiedBy>Marcos Napolitano</cp:lastModifiedBy>
  <cp:revision>35</cp:revision>
  <dcterms:created xsi:type="dcterms:W3CDTF">2012-08-06T16:30:05Z</dcterms:created>
  <dcterms:modified xsi:type="dcterms:W3CDTF">2017-08-15T12:47:14Z</dcterms:modified>
</cp:coreProperties>
</file>