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5" r:id="rId6"/>
    <p:sldId id="267" r:id="rId7"/>
    <p:sldId id="266" r:id="rId8"/>
    <p:sldId id="264" r:id="rId9"/>
    <p:sldId id="259" r:id="rId10"/>
    <p:sldId id="260" r:id="rId11"/>
    <p:sldId id="263" r:id="rId12"/>
    <p:sldId id="261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9E7B-45D1-4CDE-B2FE-734626B3A1AE}" type="datetimeFigureOut">
              <a:rPr lang="pt-BR" smtClean="0"/>
              <a:t>18/10/2015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18B-FF92-4B73-9A51-9AF56A5727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9E7B-45D1-4CDE-B2FE-734626B3A1AE}" type="datetimeFigureOut">
              <a:rPr lang="pt-BR" smtClean="0"/>
              <a:t>18/10/2015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18B-FF92-4B73-9A51-9AF56A5727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9E7B-45D1-4CDE-B2FE-734626B3A1AE}" type="datetimeFigureOut">
              <a:rPr lang="pt-BR" smtClean="0"/>
              <a:t>18/10/2015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18B-FF92-4B73-9A51-9AF56A5727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9E7B-45D1-4CDE-B2FE-734626B3A1AE}" type="datetimeFigureOut">
              <a:rPr lang="pt-BR" smtClean="0"/>
              <a:t>18/10/2015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18B-FF92-4B73-9A51-9AF56A5727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9E7B-45D1-4CDE-B2FE-734626B3A1AE}" type="datetimeFigureOut">
              <a:rPr lang="pt-BR" smtClean="0"/>
              <a:t>18/10/2015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18B-FF92-4B73-9A51-9AF56A5727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9E7B-45D1-4CDE-B2FE-734626B3A1AE}" type="datetimeFigureOut">
              <a:rPr lang="pt-BR" smtClean="0"/>
              <a:t>18/10/2015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18B-FF92-4B73-9A51-9AF56A5727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9E7B-45D1-4CDE-B2FE-734626B3A1AE}" type="datetimeFigureOut">
              <a:rPr lang="pt-BR" smtClean="0"/>
              <a:t>18/10/2015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18B-FF92-4B73-9A51-9AF56A5727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9E7B-45D1-4CDE-B2FE-734626B3A1AE}" type="datetimeFigureOut">
              <a:rPr lang="pt-BR" smtClean="0"/>
              <a:t>18/10/2015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18B-FF92-4B73-9A51-9AF56A5727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9E7B-45D1-4CDE-B2FE-734626B3A1AE}" type="datetimeFigureOut">
              <a:rPr lang="pt-BR" smtClean="0"/>
              <a:t>18/10/2015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18B-FF92-4B73-9A51-9AF56A5727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9E7B-45D1-4CDE-B2FE-734626B3A1AE}" type="datetimeFigureOut">
              <a:rPr lang="pt-BR" smtClean="0"/>
              <a:t>18/10/2015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18B-FF92-4B73-9A51-9AF56A5727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9E7B-45D1-4CDE-B2FE-734626B3A1AE}" type="datetimeFigureOut">
              <a:rPr lang="pt-BR" smtClean="0"/>
              <a:t>18/10/2015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818B-FF92-4B73-9A51-9AF56A5727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C9E7B-45D1-4CDE-B2FE-734626B3A1AE}" type="datetimeFigureOut">
              <a:rPr lang="pt-BR" smtClean="0"/>
              <a:t>18/10/2015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E818B-FF92-4B73-9A51-9AF56A57278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regime militar e a questão da resistência: memória e história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História do Brasil Independente II</a:t>
            </a:r>
          </a:p>
          <a:p>
            <a:r>
              <a:rPr lang="pt-BR" dirty="0" smtClean="0"/>
              <a:t>Marcos Napolitano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Resistência e memória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Resistência ativa e passiva, colaboração/adesão ao regime e indiferença política (“zona cinzenta”)</a:t>
            </a:r>
          </a:p>
          <a:p>
            <a:r>
              <a:rPr lang="pt-BR" dirty="0" smtClean="0"/>
              <a:t>A construção do mito da resistência e da “sociedade oprimida” pelo Estado</a:t>
            </a:r>
          </a:p>
          <a:p>
            <a:r>
              <a:rPr lang="pt-BR" dirty="0" smtClean="0"/>
              <a:t>Resistência e “</a:t>
            </a:r>
            <a:r>
              <a:rPr lang="pt-BR" dirty="0" err="1" smtClean="0"/>
              <a:t>deslegitimação</a:t>
            </a:r>
            <a:r>
              <a:rPr lang="pt-BR" dirty="0" smtClean="0"/>
              <a:t>” do regime militar</a:t>
            </a:r>
          </a:p>
          <a:p>
            <a:r>
              <a:rPr lang="pt-BR" dirty="0" smtClean="0"/>
              <a:t>A reconstrução das identidades políticas pós-1979 e o mito da resistência democrática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Resistência e Memória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Axioma a ser examinado: os militares perderam a ‘batalha da memória’ 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? – 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Triunfo da memória calcada na “resistência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”?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Importância da memória social e histórica para a legitimação política, o consenso ideológico e a neutralização do 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dissenso durante a “redemocratização”.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Relação entre batalha da memória sobre o regime e memória da resistência democrática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Regime militar brasileiro: período histórico marcado por uma ‘memória hegemônica’, construída ainda nos anos 1970 e ausência de uma ‘história oficial’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Memória ressentida; memória </a:t>
            </a:r>
            <a:r>
              <a:rPr lang="pt-BR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heróica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; memória crítica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0529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Resistência, memória e 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Memórias e tensões ideológicas dentro do campo da “resistência” (liberais e esquerdistas, luta armada e ação civil, movimentos de elite e movimentos populares)</a:t>
            </a:r>
          </a:p>
          <a:p>
            <a:r>
              <a:rPr lang="pt-BR" dirty="0" err="1" smtClean="0"/>
              <a:t>Revisionismo</a:t>
            </a:r>
            <a:r>
              <a:rPr lang="pt-BR" dirty="0" smtClean="0"/>
              <a:t> ideológico e revisão historiográfica sobre a questão da resistência – </a:t>
            </a:r>
            <a:r>
              <a:rPr lang="pt-BR" dirty="0" err="1" smtClean="0"/>
              <a:t>descontruindo</a:t>
            </a:r>
            <a:r>
              <a:rPr lang="pt-BR" dirty="0" smtClean="0"/>
              <a:t> o mito da unidade e da “sociedade vítima” do Estado autoritário.</a:t>
            </a:r>
          </a:p>
          <a:p>
            <a:r>
              <a:rPr lang="pt-BR" dirty="0" smtClean="0"/>
              <a:t>Memória e transição política – a questão da “justiça de transição” – memória e verdade histórica</a:t>
            </a:r>
          </a:p>
          <a:p>
            <a:r>
              <a:rPr lang="pt-BR" dirty="0" smtClean="0"/>
              <a:t>A afirmação de uma “memória hegemônica” sobre o regime e sua </a:t>
            </a:r>
            <a:r>
              <a:rPr lang="pt-BR" dirty="0" smtClean="0"/>
              <a:t>crítica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Novas tendências: “teoria dos dois demônios” em versão brasileira; inculpação e </a:t>
            </a:r>
            <a:r>
              <a:rPr lang="pt-BR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desculpação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dos atores; esquerda como </a:t>
            </a:r>
            <a:r>
              <a:rPr lang="pt-BR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co-responsável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pelo golpe; desconstrução dos mitos da resistência e afirmação dos colaboracionismos; revisão do conceito/vocabulário de ditadura e regime autoritário; revisão do ano-chave de 1979 e do papel da </a:t>
            </a:r>
            <a:r>
              <a:rPr lang="pt-BR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Anistía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na reconstrução de identidades políticas e ideológicas. 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questão da resistência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Conceito de “resistência”: gênese histórica e sentido </a:t>
            </a:r>
            <a:r>
              <a:rPr lang="pt-BR" dirty="0" smtClean="0"/>
              <a:t>ético-político (resistência antifascista na II Guerra)</a:t>
            </a:r>
            <a:endParaRPr lang="pt-BR" dirty="0" smtClean="0"/>
          </a:p>
          <a:p>
            <a:r>
              <a:rPr lang="pt-BR" dirty="0" smtClean="0"/>
              <a:t>Resistência e identidades </a:t>
            </a:r>
            <a:r>
              <a:rPr lang="pt-BR" dirty="0" smtClean="0"/>
              <a:t>políticas (liberais, católicos progressistas, comunistas e socialistas)</a:t>
            </a:r>
            <a:endParaRPr lang="pt-BR" dirty="0" smtClean="0"/>
          </a:p>
          <a:p>
            <a:r>
              <a:rPr lang="pt-BR" dirty="0" smtClean="0"/>
              <a:t>Amplitude da resistência</a:t>
            </a:r>
          </a:p>
          <a:p>
            <a:pPr lvl="1"/>
            <a:r>
              <a:rPr lang="pt-BR" dirty="0" smtClean="0"/>
              <a:t>Resistência estratégica </a:t>
            </a:r>
          </a:p>
          <a:p>
            <a:pPr lvl="1"/>
            <a:r>
              <a:rPr lang="pt-BR" dirty="0" smtClean="0"/>
              <a:t>Resistência global</a:t>
            </a:r>
          </a:p>
          <a:p>
            <a:pPr lvl="1"/>
            <a:r>
              <a:rPr lang="pt-BR" dirty="0" smtClean="0"/>
              <a:t>Resistência conjuntural </a:t>
            </a:r>
          </a:p>
          <a:p>
            <a:pPr lvl="1"/>
            <a:r>
              <a:rPr lang="pt-BR" dirty="0" smtClean="0"/>
              <a:t>Resistência pontual</a:t>
            </a:r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questão da resistência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Formas da resistência: </a:t>
            </a:r>
          </a:p>
          <a:p>
            <a:pPr lvl="1"/>
            <a:r>
              <a:rPr lang="pt-BR" dirty="0" smtClean="0"/>
              <a:t>Resistência armada</a:t>
            </a:r>
          </a:p>
          <a:p>
            <a:pPr lvl="1"/>
            <a:r>
              <a:rPr lang="pt-BR" dirty="0" smtClean="0"/>
              <a:t>Resistência civil organizada</a:t>
            </a:r>
          </a:p>
          <a:p>
            <a:pPr lvl="1"/>
            <a:r>
              <a:rPr lang="pt-BR" dirty="0" smtClean="0"/>
              <a:t>Resistência individual (“coragem civil”)</a:t>
            </a:r>
          </a:p>
          <a:p>
            <a:pPr lvl="1"/>
            <a:r>
              <a:rPr lang="pt-BR" dirty="0" smtClean="0"/>
              <a:t>Resistência a partir de “ações de massa”</a:t>
            </a:r>
          </a:p>
          <a:p>
            <a:r>
              <a:rPr lang="pt-BR" dirty="0" smtClean="0"/>
              <a:t>Atores e espaços da resistência: </a:t>
            </a:r>
          </a:p>
          <a:p>
            <a:pPr lvl="1"/>
            <a:r>
              <a:rPr lang="pt-BR" dirty="0" smtClean="0"/>
              <a:t>Partidos e grupos políticos; Organizações profissionais e confessionais; movimentos sociais e sindicais; movimentos artísticos e culturais; instituições;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Resistência política no Brasil (pós-1964)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1964 – 1967 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– Surgimento de 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uma oposição liberal e da esquerda (comunista-</a:t>
            </a:r>
            <a:r>
              <a:rPr lang="pt-BR" sz="4400" dirty="0" err="1">
                <a:latin typeface="Arial" panose="020B0604020202020204" pitchFamily="34" charset="0"/>
                <a:cs typeface="Arial" panose="020B0604020202020204" pitchFamily="34" charset="0"/>
              </a:rPr>
              <a:t>pecebista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), marcada pela tentativa de formação de uma frente de resistência. </a:t>
            </a:r>
            <a:r>
              <a:rPr lang="pt-BR" sz="4400" dirty="0" err="1">
                <a:latin typeface="Arial" panose="020B0604020202020204" pitchFamily="34" charset="0"/>
                <a:cs typeface="Arial" panose="020B0604020202020204" pitchFamily="34" charset="0"/>
              </a:rPr>
              <a:t>Deslegitimação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do regime e ruptura da coalizão golpista. </a:t>
            </a:r>
          </a:p>
          <a:p>
            <a:pPr>
              <a:defRPr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Resistência armada (1967-1974) – Nacionalista (MNR), dissidências </a:t>
            </a:r>
            <a:r>
              <a:rPr lang="pt-BR" sz="4400" dirty="0" err="1">
                <a:latin typeface="Arial" panose="020B0604020202020204" pitchFamily="34" charset="0"/>
                <a:cs typeface="Arial" panose="020B0604020202020204" pitchFamily="34" charset="0"/>
              </a:rPr>
              <a:t>pecebistas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(ALN, MR-8), VPR-VAR, </a:t>
            </a:r>
            <a:r>
              <a:rPr lang="pt-BR" sz="4400" dirty="0" err="1">
                <a:latin typeface="Arial" panose="020B0604020202020204" pitchFamily="34" charset="0"/>
                <a:cs typeface="Arial" panose="020B0604020202020204" pitchFamily="34" charset="0"/>
              </a:rPr>
              <a:t>maoistas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(PC do B)</a:t>
            </a:r>
          </a:p>
          <a:p>
            <a:pPr>
              <a:defRPr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Resistência civil (1974-1985) – a) várias estratégias– eleitoral-parlamentar, institucional, artístico-cultural, sindical, movimentos sociais, imprensa) – b) leque ideológico amplo (de liberais-conservadores à extrema-esquerda); c) dificuldades na formação de uma “frente”, sobretudo após 1980.</a:t>
            </a:r>
          </a:p>
          <a:p>
            <a:pPr>
              <a:defRPr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Tensão entre Igreja Católica e regime (a partir de 1968, ganhando uma faceta institucional a partir de 1973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Movimentos Sociais (urbanos) e Movimentos sindicais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871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Luta Armada (1967-1974)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Luta armada e debate interno das esquerdas pós-golpe de 1964</a:t>
            </a:r>
          </a:p>
          <a:p>
            <a:r>
              <a:rPr lang="pt-BR" dirty="0" smtClean="0"/>
              <a:t>Dinâmica das ações armadas (1968-1974)</a:t>
            </a:r>
          </a:p>
          <a:p>
            <a:r>
              <a:rPr lang="pt-BR" dirty="0" smtClean="0"/>
              <a:t>“</a:t>
            </a:r>
            <a:r>
              <a:rPr lang="pt-BR" dirty="0" err="1" smtClean="0"/>
              <a:t>Massismo</a:t>
            </a:r>
            <a:r>
              <a:rPr lang="pt-BR" dirty="0" smtClean="0"/>
              <a:t>” ou “militarismo”?</a:t>
            </a:r>
          </a:p>
          <a:p>
            <a:r>
              <a:rPr lang="pt-BR" dirty="0" smtClean="0"/>
              <a:t>Sentido da resistência armada: revolução socialista ou democracia “como valor universal”? </a:t>
            </a:r>
          </a:p>
          <a:p>
            <a:r>
              <a:rPr lang="pt-BR" dirty="0" smtClean="0"/>
              <a:t>Autocrítica das organizações e memória da derrota – “vanguardismo”, “isolamento político” e “voluntarismo”</a:t>
            </a:r>
          </a:p>
          <a:p>
            <a:r>
              <a:rPr lang="pt-BR" dirty="0" smtClean="0"/>
              <a:t>Debate historiográfico: Jacob </a:t>
            </a:r>
            <a:r>
              <a:rPr lang="pt-BR" dirty="0" err="1" smtClean="0"/>
              <a:t>Gorender</a:t>
            </a:r>
            <a:r>
              <a:rPr lang="pt-BR" dirty="0" smtClean="0"/>
              <a:t> (1967), Daniel Aarão Reis Filho (1990, 2000),  Marcelo </a:t>
            </a:r>
            <a:r>
              <a:rPr lang="pt-BR" dirty="0" err="1" smtClean="0"/>
              <a:t>Ridenti</a:t>
            </a:r>
            <a:r>
              <a:rPr lang="pt-BR" dirty="0" smtClean="0"/>
              <a:t> (1993)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218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Principais organizações armadas da esquerda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Organizações-matrizes: PCB (Partido Comunista Brasileiro, 1922, POLOP (Política Operária, 1961), Partido Comunista do Brasil (1962), grupos trotskistas (1930), AP-Ação Popular (1961)</a:t>
            </a:r>
          </a:p>
          <a:p>
            <a:r>
              <a:rPr lang="pt-BR" dirty="0" smtClean="0"/>
              <a:t>Dissidências do PCB: Ação Libertadora Nacional (ALN), Partido Comunista Brasileiro Revolucionário (PCBR), Movimento Revolucionário 8 de outubro (MR-8)</a:t>
            </a:r>
          </a:p>
          <a:p>
            <a:r>
              <a:rPr lang="pt-BR" dirty="0" smtClean="0"/>
              <a:t>Dissidências do nacionalismo trabalhista: Movimento Nacional Revolucionário, Vanguarda Popular Revolucionária (VPR), Vanguarda Armada Revolucionária-Palmares (VAR)</a:t>
            </a:r>
          </a:p>
          <a:p>
            <a:r>
              <a:rPr lang="pt-BR" dirty="0" smtClean="0"/>
              <a:t>PC do B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721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Táticas e Estratégias das Organizações Armadas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Forma de organização: Partido, fração política ou grupo de ação? </a:t>
            </a:r>
          </a:p>
          <a:p>
            <a:r>
              <a:rPr lang="pt-BR" dirty="0" smtClean="0"/>
              <a:t>Lugar da luta: Campo ou cidade?</a:t>
            </a:r>
          </a:p>
          <a:p>
            <a:r>
              <a:rPr lang="pt-BR" dirty="0" smtClean="0"/>
              <a:t>“Ações armadas” pontuais ou “guerrilha” generalizada? </a:t>
            </a:r>
          </a:p>
          <a:p>
            <a:r>
              <a:rPr lang="pt-BR" dirty="0" smtClean="0"/>
              <a:t>Operários ou camponeses? </a:t>
            </a:r>
          </a:p>
          <a:p>
            <a:r>
              <a:rPr lang="pt-BR" dirty="0" smtClean="0"/>
              <a:t>Ações de vanguarda, ações de massa ou “guerra popular” de longo prazo?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406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Ciclos e atores da resistência civil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Primeiro ciclo de manifestações de massa (1966-1968</a:t>
            </a:r>
            <a:r>
              <a:rPr lang="pt-B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) – Movimento Estudantil, Movimento Sindical, Setores Médios</a:t>
            </a:r>
          </a:p>
          <a:p>
            <a:pPr>
              <a:defRPr/>
            </a:pPr>
            <a:r>
              <a:rPr lang="pt-B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Derrota eleitoral do regime - 1974</a:t>
            </a:r>
            <a:endParaRPr lang="pt-BR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Segundo ciclo de manifestações de massa (1977-1984) </a:t>
            </a:r>
            <a:r>
              <a:rPr lang="pt-B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- Movimento Estudantil, Movimento Sindical (“Novo Sindicalismo”), Movimentos sociais urbanos</a:t>
            </a:r>
          </a:p>
          <a:p>
            <a:pPr>
              <a:defRPr/>
            </a:pPr>
            <a:r>
              <a:rPr lang="pt-B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Organizações da sociedade civil: Ordem dos Advogados do Brasil, Sociedade Brasileira para o Progresso da Ciência, Conferência Nacional dos Bispos do Brasil, Associação Brasileira de Imprensa</a:t>
            </a:r>
          </a:p>
          <a:p>
            <a:pPr>
              <a:defRPr/>
            </a:pPr>
            <a:r>
              <a:rPr lang="pt-B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Intelectuais (Universidades, CEBRAP)</a:t>
            </a:r>
            <a:endParaRPr lang="pt-BR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9728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Resistência 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Conceito de “resistência cultural”</a:t>
            </a:r>
          </a:p>
          <a:p>
            <a:r>
              <a:rPr lang="pt-BR" dirty="0" smtClean="0"/>
              <a:t>Linhagens da resistência cultural no Brasil:</a:t>
            </a:r>
          </a:p>
          <a:p>
            <a:pPr lvl="1"/>
            <a:r>
              <a:rPr lang="pt-BR" dirty="0" smtClean="0"/>
              <a:t>Liberais</a:t>
            </a:r>
          </a:p>
          <a:p>
            <a:pPr lvl="1"/>
            <a:r>
              <a:rPr lang="pt-BR" dirty="0" smtClean="0"/>
              <a:t>Comunistas (PCB)</a:t>
            </a:r>
          </a:p>
          <a:p>
            <a:pPr lvl="1"/>
            <a:r>
              <a:rPr lang="pt-BR" dirty="0" smtClean="0"/>
              <a:t>Católicos de esquerda</a:t>
            </a:r>
          </a:p>
          <a:p>
            <a:pPr lvl="1"/>
            <a:r>
              <a:rPr lang="pt-BR" dirty="0" smtClean="0"/>
              <a:t>Movimentos de Vanguarda/Contracultura</a:t>
            </a:r>
          </a:p>
          <a:p>
            <a:r>
              <a:rPr lang="pt-BR" dirty="0" smtClean="0"/>
              <a:t>A estratégia do “</a:t>
            </a:r>
            <a:r>
              <a:rPr lang="pt-BR" dirty="0" err="1" smtClean="0"/>
              <a:t>Frentismo</a:t>
            </a:r>
            <a:r>
              <a:rPr lang="pt-BR" dirty="0" smtClean="0"/>
              <a:t> cultural” e sua crise.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928</Words>
  <Application>Microsoft Office PowerPoint</Application>
  <PresentationFormat>Apresentação na tela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do Office</vt:lpstr>
      <vt:lpstr>O regime militar e a questão da resistência: memória e história</vt:lpstr>
      <vt:lpstr>A questão da resistência</vt:lpstr>
      <vt:lpstr>A questão da resistência</vt:lpstr>
      <vt:lpstr>Resistência política no Brasil (pós-1964)</vt:lpstr>
      <vt:lpstr>Luta Armada (1967-1974)</vt:lpstr>
      <vt:lpstr>Principais organizações armadas da esquerda</vt:lpstr>
      <vt:lpstr>Táticas e Estratégias das Organizações Armadas</vt:lpstr>
      <vt:lpstr>Ciclos e atores da resistência civil no Brasil</vt:lpstr>
      <vt:lpstr>Resistência cultural</vt:lpstr>
      <vt:lpstr>Resistência e memória</vt:lpstr>
      <vt:lpstr>Resistência e Memória</vt:lpstr>
      <vt:lpstr>Resistência, memória e história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regime militar e a questão da resistência: memória e história</dc:title>
  <dc:creator>Marcos</dc:creator>
  <cp:lastModifiedBy>Marcos Napolitano</cp:lastModifiedBy>
  <cp:revision>14</cp:revision>
  <dcterms:created xsi:type="dcterms:W3CDTF">2013-12-16T11:21:22Z</dcterms:created>
  <dcterms:modified xsi:type="dcterms:W3CDTF">2015-10-18T23:07:36Z</dcterms:modified>
</cp:coreProperties>
</file>