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5" r:id="rId10"/>
    <p:sldId id="264" r:id="rId11"/>
    <p:sldId id="266" r:id="rId12"/>
    <p:sldId id="26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86F8D-CEAB-401C-AE46-14081E020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96E7D3-BE97-41E3-881C-C21CB594F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B90941-057B-4F3E-90D7-BDD66AB4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5F2F08-74E3-427E-B243-0D18FC04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83755-D062-410D-A458-1109DF09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7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B103D-3638-4C34-8C13-DD7ECE7E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73B063-1BBF-460F-9B13-B42DAB104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9CF087-A005-4596-B453-FF32E1F9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6FEF6A-A9F6-49DE-BD51-F040D5FC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77FEE5-93ED-4284-805B-93852F45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88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9B3AAE-842C-4778-B4DE-C35A5F29A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036216-B3B0-4612-8218-FC17085D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A7F990-FEF0-4148-BAB0-8490F160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B01014-7D53-415C-89AD-28B42766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48B664-0310-4B4E-AC71-26A4FDFA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64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DF7C2-3C7C-4E26-A18A-DCF21AB2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B4834C-CCFD-4AE7-AF2E-29243ECB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020175-8973-4E7A-AFB6-A9A31C52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8CE5BD-0FAF-4BD6-BCF7-CA87CC63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14B298-3FB7-47D9-B4F2-317BB46D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0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49F5C-1399-4855-8AE9-5F37A962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6660BC-B732-4D87-A135-26966DBA5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36E4E5-205F-4D84-AFBE-3E04750A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4236F2-154F-489F-AC14-418A600B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36296F-62C0-436C-ABED-2AB1B623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11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65270-6F63-4A02-A148-BBC04ABF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0A0516-EADF-471A-9A10-2B14A4AB9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374526-FDE9-4BF1-8C83-435460FB0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DD0696-D148-45E4-B924-E77CE21F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BB440C-F8DD-481D-9B01-23C10ABC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238E12-13F7-49B4-9F83-F5FC795E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79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70655-0C99-4A16-A547-C26C9B47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6ECEFB-6EBA-411A-BA64-90C95E0EC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E40400-08CC-4BF4-A91F-73F9020F7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ED0EAC3-41BC-4117-A7EC-E3D8AC0AE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D5BBF2-EFB5-4CD9-947A-1C01F23F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A2AF0C-C3FD-4850-95AD-47464448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210D084-36E1-476A-9723-BF6C2337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43AC2E1-474A-4F90-B765-E0FAD48E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4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AEEC-77DD-4443-851B-8B5CEA151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58FE76-8938-415F-BC7C-2E4CE8C1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CE6567-475E-4ED9-9B92-0C75E44B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40A229-2FE1-47DB-BE58-461EF804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4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1D5443-6410-41C7-942F-A50FE22E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726E28-F506-4836-B565-25DEED22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BBC0B60-1825-40F7-831F-3BC058B0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98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411CC-2E5B-4A47-AB28-E50168A1B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F6D307-11EE-4637-8874-F966B6516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5C9A98-C280-46C1-8D48-E1CD990BA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22DBA6-FB7F-4384-8FA0-B688F144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7D2725-A5D8-4D56-886B-70ED3171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0ADCF3-9EA7-4463-8A90-1E639C34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1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EEE41-5A75-4FAD-A98F-705B7945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E276CA5-8108-49B2-9786-53A9BEF9B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4A5E80-FAD5-419B-A6BA-C5DCBFC4E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39C388-A09D-4AE5-9011-6D0341C9C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7FDCD3-7759-4E99-AE0B-78ED48A9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E8BB73-AE50-420F-AFE8-B51A2EAC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19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63DA35D-5DDC-464B-8E51-43DA7D02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4B4613-A9C9-404A-BDC5-01909E1CB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48D2F3-5C92-4D77-B69E-38B73A09E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3194-E4BA-45BD-9E9F-CF94E7CFE80F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B7A0B-1D68-41B2-9708-F06542ED0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05C910-D77F-41F8-9F75-95E4FB79F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CF77-14CF-4B22-B56E-8DEFED4985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80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CA576-613F-45EB-8863-23E8CB23C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Aula 8 </a:t>
            </a:r>
            <a:r>
              <a:rPr lang="pt-BR" dirty="0"/>
              <a:t>- </a:t>
            </a:r>
            <a:r>
              <a:rPr lang="pt-BR" sz="4400" dirty="0"/>
              <a:t>Abolicionismo, </a:t>
            </a:r>
            <a:r>
              <a:rPr lang="pt-BR" sz="4400" dirty="0" err="1"/>
              <a:t>emancipacionismo</a:t>
            </a:r>
            <a:r>
              <a:rPr lang="pt-BR" sz="4400" dirty="0"/>
              <a:t> e republicanismo na crise final do Império.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9392D5-217C-44B2-9638-F35A5F39C9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História do Brasil Independente I</a:t>
            </a:r>
          </a:p>
          <a:p>
            <a:r>
              <a:rPr lang="pt-BR"/>
              <a:t>Marcos Napolitano</a:t>
            </a:r>
          </a:p>
        </p:txBody>
      </p:sp>
    </p:spTree>
    <p:extLst>
      <p:ext uri="{BB962C8B-B14F-4D97-AF65-F5344CB8AC3E}">
        <p14:creationId xmlns:p14="http://schemas.microsoft.com/office/powerpoint/2010/main" val="3940842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7967B-A451-4AFC-A6BB-6713DA4E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71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Republicanismo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9F166D-B0F5-467D-BC7D-92CBCD788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836"/>
            <a:ext cx="10515600" cy="548803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Manifesto Republicano – 3/</a:t>
            </a:r>
            <a:r>
              <a:rPr lang="pt-BR" dirty="0">
                <a:highlight>
                  <a:srgbClr val="FFFF00"/>
                </a:highlight>
              </a:rPr>
              <a:t>12</a:t>
            </a:r>
            <a:r>
              <a:rPr lang="pt-BR" dirty="0"/>
              <a:t>/1870 – Jornal “A República”. Autoria quase exclusiva de Quintino Bocaiuva (moderado e gradualista). Foco do manifesto: República, Federalismo e fim do Poder tutelar do Imperados e das instituições centrais do Império (Senado Vitalício, Conselho de Estado). </a:t>
            </a:r>
          </a:p>
          <a:p>
            <a:r>
              <a:rPr lang="pt-BR" dirty="0"/>
              <a:t>TRES tendências republicanas: </a:t>
            </a:r>
          </a:p>
          <a:p>
            <a:pPr marL="0" indent="0">
              <a:buNone/>
            </a:pPr>
            <a:r>
              <a:rPr lang="pt-BR" dirty="0"/>
              <a:t>a) Partido Republicano Paulista (1873): controle da política bancária, imigração e descentralização das rendas do fisco.  Federalista (Quintino Bocaiuva, Aristides Lobo).</a:t>
            </a:r>
          </a:p>
          <a:p>
            <a:pPr marL="0" indent="0">
              <a:buNone/>
            </a:pPr>
            <a:r>
              <a:rPr lang="pt-BR" dirty="0"/>
              <a:t>b) Radicais – Lopes Trovão e Silva Jardim. No RJ, o movimento enfatizava mais a ampliação da liberdade e da representação política. Lopes Trovão, </a:t>
            </a:r>
            <a:r>
              <a:rPr lang="pt-BR" dirty="0" err="1"/>
              <a:t>lider</a:t>
            </a:r>
            <a:r>
              <a:rPr lang="pt-BR" dirty="0"/>
              <a:t> popular desde a Revolta do Vintém. </a:t>
            </a:r>
          </a:p>
          <a:p>
            <a:pPr marL="0" indent="0">
              <a:buNone/>
            </a:pPr>
            <a:r>
              <a:rPr lang="pt-BR" dirty="0"/>
              <a:t>c) Militares (versão positivista da República): progresso, executivo forte, ditadura republicana moralizadora e modernizadora – Benjamin Constant (“amor por princípio, ordem por base, progresso por fim”). </a:t>
            </a:r>
          </a:p>
          <a:p>
            <a:r>
              <a:rPr lang="pt-BR" dirty="0"/>
              <a:t> Crise da Monarquia: estrutural (</a:t>
            </a:r>
            <a:r>
              <a:rPr lang="pt-BR" u="sng" dirty="0"/>
              <a:t>desagregação da “ordem senhorial”</a:t>
            </a:r>
            <a:r>
              <a:rPr lang="pt-BR" dirty="0"/>
              <a:t>) e conjuntural (questões “religiosa” e “militar”). </a:t>
            </a:r>
          </a:p>
          <a:p>
            <a:pPr lvl="1"/>
            <a:r>
              <a:rPr lang="pt-BR" dirty="0"/>
              <a:t>Questão religiosa: alto clero ultramontano (romanista e tradicionalista) contra os “iluministas católicos” e baixo clero laicizado, contra a maçonaria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693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339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Arquitetura da Exclusão (transição da Monarquia para a República)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4060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Restrição de acesso à propriedade (econômica e jurídica) – Lei de Terras (1850): </a:t>
            </a:r>
            <a:r>
              <a:rPr lang="pt-BR" dirty="0" err="1"/>
              <a:t>rentismo</a:t>
            </a:r>
            <a:r>
              <a:rPr lang="pt-BR" dirty="0"/>
              <a:t> fundiário improdutivo, expropriação de posseiros e concentração de terras.</a:t>
            </a:r>
          </a:p>
          <a:p>
            <a:pPr algn="just"/>
            <a:r>
              <a:rPr lang="pt-BR" dirty="0"/>
              <a:t>Restrição ao desenvolvimento capitalista industrial, com entraves para formação de empresas (“Lei dos Entraves”, 1860, que restringiu o potencial do Código Comercial), emissão de moeda e drenagem de recursos captados (via emissão de títulos e impostos) para a Corte (e para os fazendeiros do Sudeste – Vale do </a:t>
            </a:r>
            <a:r>
              <a:rPr lang="pt-BR" dirty="0" err="1"/>
              <a:t>Paraiba</a:t>
            </a:r>
            <a:r>
              <a:rPr lang="pt-BR" dirty="0"/>
              <a:t>)</a:t>
            </a:r>
          </a:p>
          <a:p>
            <a:pPr algn="just"/>
            <a:r>
              <a:rPr lang="pt-BR" dirty="0"/>
              <a:t>Redução do corpo político-eleitoral – Lei Saraiva (1871) – até esta data 13% da população livre era votante, com ampla participação das localidades municipais. Depois, apenas 1,5% estava apta para votar: alistamento com controle censitário mais rigoroso e exigências de documentação escrita, controlada pelos Juízes de Direito provinciais, nomeados pelo Imperador. </a:t>
            </a:r>
          </a:p>
          <a:p>
            <a:pPr algn="just"/>
            <a:r>
              <a:rPr lang="pt-BR" dirty="0"/>
              <a:t>Controle social policialesco (ex-escravos e pobres, criminalização da pobreza, leis contra a vadiagem): instituição do “inquérito policial”, com autonomia dos delegados de polícia. </a:t>
            </a:r>
          </a:p>
          <a:p>
            <a:pPr algn="just"/>
            <a:r>
              <a:rPr lang="pt-BR" dirty="0"/>
              <a:t>Racismo sem segregação legal. </a:t>
            </a:r>
          </a:p>
          <a:p>
            <a:pPr algn="just"/>
            <a:r>
              <a:rPr lang="pt-BR" dirty="0"/>
              <a:t>Reforço da ordem privada local, protagonizada pelos grandes proprietários, como forma de controle social no campo.</a:t>
            </a:r>
          </a:p>
          <a:p>
            <a:pPr algn="just"/>
            <a:r>
              <a:rPr lang="pt-BR" dirty="0"/>
              <a:t>Justiça como manutenção da ordem social e política, e não como resolução de conflitos.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15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2BCBB-781D-4AFA-B232-EBE6A19B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BIBLIOGRAFIA BÁSICA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D8673A-8891-417A-9891-18D16D5DE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MACHADO, Maria H. O plano e o pânico. Movimentos sociais na década da abolição. Rio de Janeiro, Edusp, 2010 (2ªed).</a:t>
            </a:r>
          </a:p>
          <a:p>
            <a:r>
              <a:rPr lang="pt-BR" dirty="0"/>
              <a:t>ALONSO, </a:t>
            </a:r>
            <a:r>
              <a:rPr lang="pt-BR" dirty="0" err="1"/>
              <a:t>Angela</a:t>
            </a:r>
            <a:r>
              <a:rPr lang="pt-BR" dirty="0"/>
              <a:t>. Flores, balas e votos. São Paulo, Companhia das Letras, 2015</a:t>
            </a:r>
          </a:p>
          <a:p>
            <a:r>
              <a:rPr lang="pt-BR" dirty="0"/>
              <a:t>VIOTTI, </a:t>
            </a:r>
            <a:r>
              <a:rPr lang="pt-BR" dirty="0" err="1"/>
              <a:t>Emilia</a:t>
            </a:r>
            <a:r>
              <a:rPr lang="pt-BR" dirty="0"/>
              <a:t>. Abolição. Editora UNESP, 2008 (8edição)</a:t>
            </a:r>
          </a:p>
          <a:p>
            <a:r>
              <a:rPr lang="pt-BR" dirty="0"/>
              <a:t>VIOTTI, </a:t>
            </a:r>
            <a:r>
              <a:rPr lang="pt-BR" dirty="0" err="1"/>
              <a:t>Emilia</a:t>
            </a:r>
            <a:r>
              <a:rPr lang="pt-BR" dirty="0"/>
              <a:t>. Da senzala à colônia. São Paulo, Editora UNESP, 1998</a:t>
            </a:r>
          </a:p>
          <a:p>
            <a:r>
              <a:rPr lang="pt-BR" dirty="0"/>
              <a:t>GUIMARÃES, </a:t>
            </a:r>
            <a:r>
              <a:rPr lang="pt-BR" dirty="0" err="1"/>
              <a:t>Antonio</a:t>
            </a:r>
            <a:r>
              <a:rPr lang="pt-BR" dirty="0"/>
              <a:t>. “Liberdade é negra, a igualdade é branca”.</a:t>
            </a:r>
          </a:p>
          <a:p>
            <a:r>
              <a:rPr lang="pt-BR" dirty="0"/>
              <a:t> CONRAD, Robert. Os últimos anos da escravatura no Brasil. Rio de Janeiro, Companhia Editora Nacional, 1978</a:t>
            </a:r>
          </a:p>
          <a:p>
            <a:r>
              <a:rPr lang="pt-BR" dirty="0"/>
              <a:t>CHALHOUB, Sidney. Visões da Liberdade. Uma História das últimas décadas de escravidão na Corte, São Paulo, Companhia das Letras, 2010</a:t>
            </a:r>
          </a:p>
          <a:p>
            <a:r>
              <a:rPr lang="pt-BR" dirty="0"/>
              <a:t>DRESCHER, Seymour. </a:t>
            </a:r>
            <a:r>
              <a:rPr lang="pt-BR" i="1" dirty="0"/>
              <a:t>A abolição brasileira em perspectiva comparativa</a:t>
            </a:r>
            <a:r>
              <a:rPr lang="pt-BR" dirty="0"/>
              <a:t>. História Social, 2, Campinas, 115-162, 1995 </a:t>
            </a:r>
          </a:p>
          <a:p>
            <a:r>
              <a:rPr lang="pt-BR" dirty="0"/>
              <a:t>MATTOS, Hebe. Escravidão e cidadania no Brasil monárquico. Rio de Janeiro, Zahar, 2000</a:t>
            </a:r>
          </a:p>
          <a:p>
            <a:r>
              <a:rPr lang="pt-BR" dirty="0"/>
              <a:t>MARQUESE, Rafael. </a:t>
            </a:r>
            <a:r>
              <a:rPr lang="pt-BR" i="1" dirty="0"/>
              <a:t>A guerra civil nos Estados Unidos e a crise da escravidão no Brasil</a:t>
            </a:r>
            <a:r>
              <a:rPr lang="pt-BR" dirty="0"/>
              <a:t>. Conferência Internacional American Civil Wars: The </a:t>
            </a:r>
            <a:r>
              <a:rPr lang="pt-BR" dirty="0" err="1"/>
              <a:t>Crisis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1860s in </a:t>
            </a:r>
            <a:r>
              <a:rPr lang="pt-BR" dirty="0" err="1"/>
              <a:t>the</a:t>
            </a:r>
            <a:r>
              <a:rPr lang="pt-BR" dirty="0"/>
              <a:t> US, </a:t>
            </a:r>
            <a:r>
              <a:rPr lang="pt-BR" dirty="0" err="1"/>
              <a:t>Latin</a:t>
            </a:r>
            <a:r>
              <a:rPr lang="pt-BR" dirty="0"/>
              <a:t> </a:t>
            </a:r>
            <a:r>
              <a:rPr lang="pt-BR" dirty="0" err="1"/>
              <a:t>America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, realizada na Universidade da Carolina do Sul, março de 2014. </a:t>
            </a:r>
          </a:p>
        </p:txBody>
      </p:sp>
    </p:spTree>
    <p:extLst>
      <p:ext uri="{BB962C8B-B14F-4D97-AF65-F5344CB8AC3E}">
        <p14:creationId xmlns:p14="http://schemas.microsoft.com/office/powerpoint/2010/main" val="201397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98D9C-00A2-4EAF-A167-D8826190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75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Cronologia 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58CC0D-0020-491F-BA97-913EDE358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884"/>
            <a:ext cx="10515600" cy="5566786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1870 </a:t>
            </a:r>
          </a:p>
          <a:p>
            <a:pPr lvl="1"/>
            <a:r>
              <a:rPr lang="pt-BR" dirty="0"/>
              <a:t>Fundação da Sociedade Emancipadora Campista (Campos-RJ)</a:t>
            </a:r>
          </a:p>
          <a:p>
            <a:pPr lvl="1"/>
            <a:r>
              <a:rPr lang="pt-BR" dirty="0"/>
              <a:t>Jornal “O Abolicionista” (Bahia)</a:t>
            </a:r>
          </a:p>
          <a:p>
            <a:pPr lvl="1"/>
            <a:r>
              <a:rPr lang="pt-BR" dirty="0"/>
              <a:t>Novo Liberalismo e Primeiros debates sobre abolição no Parlamento (tese da crise “</a:t>
            </a:r>
            <a:r>
              <a:rPr lang="pt-BR" dirty="0" err="1"/>
              <a:t>intraelite</a:t>
            </a:r>
            <a:r>
              <a:rPr lang="pt-BR" dirty="0"/>
              <a:t>” – </a:t>
            </a:r>
            <a:r>
              <a:rPr lang="pt-BR" dirty="0" err="1"/>
              <a:t>Angela</a:t>
            </a:r>
            <a:r>
              <a:rPr lang="pt-BR" dirty="0"/>
              <a:t> Alonso). </a:t>
            </a:r>
          </a:p>
          <a:p>
            <a:r>
              <a:rPr lang="pt-BR" dirty="0"/>
              <a:t>1871</a:t>
            </a:r>
          </a:p>
          <a:p>
            <a:pPr lvl="1"/>
            <a:r>
              <a:rPr lang="pt-BR" dirty="0"/>
              <a:t>Lei do Ventre Livre – aprovada (61 X 35)</a:t>
            </a:r>
          </a:p>
          <a:p>
            <a:r>
              <a:rPr lang="pt-BR" dirty="0"/>
              <a:t>1879</a:t>
            </a:r>
          </a:p>
          <a:p>
            <a:pPr lvl="1"/>
            <a:r>
              <a:rPr lang="pt-BR" dirty="0"/>
              <a:t>Discurso do Deputado Jerônimo Sodré (BA) – início da campanha</a:t>
            </a:r>
          </a:p>
          <a:p>
            <a:r>
              <a:rPr lang="pt-BR" dirty="0"/>
              <a:t>1880</a:t>
            </a:r>
          </a:p>
          <a:p>
            <a:pPr lvl="1"/>
            <a:r>
              <a:rPr lang="pt-BR" dirty="0"/>
              <a:t>Projeto Joaquim Nabuco (abolição em 1890) – rejeitado (77x16)</a:t>
            </a:r>
          </a:p>
          <a:p>
            <a:pPr lvl="1"/>
            <a:r>
              <a:rPr lang="pt-BR" dirty="0"/>
              <a:t>Sociedade Brasileira contra a Escravidão (RJ) – </a:t>
            </a:r>
          </a:p>
          <a:p>
            <a:r>
              <a:rPr lang="pt-BR" dirty="0"/>
              <a:t>1881 </a:t>
            </a:r>
          </a:p>
          <a:p>
            <a:pPr lvl="1"/>
            <a:r>
              <a:rPr lang="pt-BR" dirty="0"/>
              <a:t>Rebelião dos Jangadeiros no Ceará contra a Escravidão </a:t>
            </a:r>
          </a:p>
          <a:p>
            <a:pPr lvl="1"/>
            <a:r>
              <a:rPr lang="pt-BR" dirty="0"/>
              <a:t>Congresso Brasileiro Abolicionista (Maranguape – CE)</a:t>
            </a:r>
          </a:p>
          <a:p>
            <a:r>
              <a:rPr lang="pt-BR" dirty="0"/>
              <a:t>1883</a:t>
            </a:r>
          </a:p>
          <a:p>
            <a:pPr lvl="1"/>
            <a:r>
              <a:rPr lang="pt-BR" dirty="0"/>
              <a:t>Libertação dos Escravos em Fortaleza</a:t>
            </a:r>
          </a:p>
          <a:p>
            <a:pPr lvl="1"/>
            <a:r>
              <a:rPr lang="pt-BR" dirty="0"/>
              <a:t>“O Abolicionismo” (Joaquim Nabuco)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05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F9C69-C0A4-414F-81A0-10F76062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000"/>
          </a:xfrm>
        </p:spPr>
        <p:txBody>
          <a:bodyPr/>
          <a:lstStyle/>
          <a:p>
            <a:pPr algn="ctr"/>
            <a:r>
              <a:rPr lang="pt-BR" dirty="0"/>
              <a:t>Cronologia 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365F85-0E28-4A68-BFA7-70AF45FCB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126"/>
            <a:ext cx="10515600" cy="529548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1884</a:t>
            </a:r>
          </a:p>
          <a:p>
            <a:pPr lvl="1"/>
            <a:r>
              <a:rPr lang="pt-BR" dirty="0"/>
              <a:t>Congresso Nacional dos “Clubes da Lavoura” em defesa da escravidão</a:t>
            </a:r>
          </a:p>
          <a:p>
            <a:pPr lvl="1"/>
            <a:r>
              <a:rPr lang="pt-BR" dirty="0"/>
              <a:t>Questão Militar – posicionamento dos oficiais contra o uso do Exército como “capitão do mato”. </a:t>
            </a:r>
          </a:p>
          <a:p>
            <a:r>
              <a:rPr lang="pt-BR" dirty="0"/>
              <a:t>1885</a:t>
            </a:r>
          </a:p>
          <a:p>
            <a:pPr lvl="1"/>
            <a:r>
              <a:rPr lang="pt-BR" dirty="0"/>
              <a:t>Lei dos Sexagenários (vitória dos escravagistas) – aprovada (73 X 19)</a:t>
            </a:r>
          </a:p>
          <a:p>
            <a:r>
              <a:rPr lang="pt-BR" dirty="0"/>
              <a:t>1886</a:t>
            </a:r>
          </a:p>
          <a:p>
            <a:pPr lvl="1"/>
            <a:r>
              <a:rPr lang="pt-BR" dirty="0"/>
              <a:t>Proibição do açoite.</a:t>
            </a:r>
          </a:p>
          <a:p>
            <a:r>
              <a:rPr lang="pt-BR" dirty="0"/>
              <a:t>1887 </a:t>
            </a:r>
          </a:p>
          <a:p>
            <a:pPr lvl="1"/>
            <a:r>
              <a:rPr lang="pt-BR" dirty="0"/>
              <a:t>Fundação do Clube Militar – posicionamento contra o uso do Exército na repressão a quilombos. </a:t>
            </a:r>
          </a:p>
          <a:p>
            <a:r>
              <a:rPr lang="pt-BR" dirty="0"/>
              <a:t>1888</a:t>
            </a:r>
          </a:p>
          <a:p>
            <a:pPr lvl="1"/>
            <a:r>
              <a:rPr lang="pt-BR" dirty="0"/>
              <a:t>Lei Áurea aprovada (83 x 9)</a:t>
            </a:r>
          </a:p>
          <a:p>
            <a:r>
              <a:rPr lang="pt-BR" dirty="0"/>
              <a:t>1889</a:t>
            </a:r>
          </a:p>
          <a:p>
            <a:pPr lvl="1"/>
            <a:r>
              <a:rPr lang="pt-BR" dirty="0"/>
              <a:t>Tentativa de reforma da monarquia (Ministério Ouro Preto – </a:t>
            </a:r>
            <a:r>
              <a:rPr lang="pt-BR" dirty="0" err="1"/>
              <a:t>jun-nov</a:t>
            </a:r>
            <a:r>
              <a:rPr lang="pt-BR" dirty="0"/>
              <a:t>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893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3175C-96F3-4422-A260-0779AA06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56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Campanha “Abolicionista” - lideranças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0E31148-4132-4C26-93A4-28898353DB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6450" y="1185138"/>
            <a:ext cx="1122829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José do Patrocínio (republicano)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Professor (jornalista da Gazeta de Notícias, jornal abolicionista; Abolição como primeira etapa das reformas sociais (acesso à educação, participação política, acesso à propriedade). Vereador, RJ, 1886.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Luis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Gama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vendido como escravo pelo pai empobrecido, fugiu, tornou-se soldado e depois poeta e jornalista em SP.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Fundador do Clube Radical de SP. Membro da maçonaria. Morreu no auge da campanha (1882).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André Rebouças (monarquista)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rofessor da Escola Politécnica da Corte – Projeto: fim da escravidão, encargo fiscal ao latifúndio, distribuição de terras ao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ex-escravo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(Obra “Abolição imediata, sem indenização” - Panfleto da Confederação Abolicionista, 1883).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Francisco Jose do Nascimento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Dragão do Mar – Jangadeiro; líder do abolicionismo no CE.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Antonio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Bento –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Sociedade dos “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Caifazes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(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Caifaz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sacerdote que entregou Jesus a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Poncio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Pilatos, dizendo que Jesus seria o redentor do povo); defensor da rebelião e fuga dos escravos nas fazenda paulistas (1887-1888). Expres</a:t>
            </a: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são da f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ase radical do abolicionismo; Jornal “A </a:t>
            </a:r>
            <a:r>
              <a:rPr lang="pt-BR" altLang="pt-BR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dempção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 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50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8319F-4C53-48ED-A218-108B1EDF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194"/>
          </a:xfrm>
        </p:spPr>
        <p:txBody>
          <a:bodyPr/>
          <a:lstStyle/>
          <a:p>
            <a:r>
              <a:rPr lang="pt-BR" dirty="0"/>
              <a:t>Projetos abolicionistas e reação escravocrata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FBFC57-ABF2-4B1C-97A5-AD15E0D7E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320"/>
            <a:ext cx="10515600" cy="53875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100" dirty="0"/>
              <a:t>Projeto Nabuco (1880): abolição da escravidão, com indenização até 1890; fim do tráfico interprovincial; extinção do mercado de escravos; doação de terras a associações emancipacionistas para a criação de colônias de libertos; fim da separação entre mães e filhos; ensino primário para todos os escravos; fim do castigo corporal </a:t>
            </a:r>
          </a:p>
          <a:p>
            <a:pPr algn="just"/>
            <a:r>
              <a:rPr lang="pt-BR" sz="3100" dirty="0"/>
              <a:t>Projeto Dantas (gabinete ministerial de resposta ao abolicionismo crescente, com proposta de “agenda positiva”, mas que experimentou forte oposição parlamentar conservadora): libertação sem indenização e com obrigações de guarda e tutela sobre os inválidos. Proibição do tráfico interprovincial; regulação do trabalho dos libertos, mediante contrato de trabalho. </a:t>
            </a:r>
          </a:p>
          <a:p>
            <a:pPr algn="just"/>
            <a:r>
              <a:rPr lang="pt-BR" sz="3100" dirty="0"/>
              <a:t>Gabinete (José </a:t>
            </a:r>
            <a:r>
              <a:rPr lang="pt-BR" sz="3100" dirty="0" err="1"/>
              <a:t>Antonio</a:t>
            </a:r>
            <a:r>
              <a:rPr lang="pt-BR" sz="3100" dirty="0"/>
              <a:t>)Saraiva – liberal com trânsito entre os </a:t>
            </a:r>
            <a:r>
              <a:rPr lang="pt-BR" sz="3100" dirty="0" err="1"/>
              <a:t>antiabolicionistas</a:t>
            </a:r>
            <a:r>
              <a:rPr lang="pt-BR" sz="3100" dirty="0"/>
              <a:t>; Oposição dos abolicionistas liberais. </a:t>
            </a:r>
          </a:p>
          <a:p>
            <a:pPr algn="just"/>
            <a:r>
              <a:rPr lang="pt-BR" sz="3100" dirty="0"/>
              <a:t>Barão de Cotegipe (conservador e escravocrata) – Gabinete ministerial marcado pela repressão ao movimento abolicionista. Conseguiu aprovar a Lei 3270, 28/09/85, conhecida como “Lei dos Sexagenários” ou “Lei Saraiva-Cotegipe”: indenização; prestação de serviços por 3 anos; aumento dos valores para compra de alforria com pecúlio próprio; criminalizava o acolhimento a escravos fugidos; tentativa de regulamentar, de forma repressiva, o trabalho dos libertos, obrigando residência fixa no município e contrato de trabalho;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48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BB305-6B9A-4B7C-8AB7-E244C9DE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Fim da Escravidão – Projetos em debate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312B3-02C0-43E7-92E7-2516A0F7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624"/>
            <a:ext cx="10515600" cy="480033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Projeto de </a:t>
            </a:r>
            <a:r>
              <a:rPr lang="pt-BR" dirty="0" err="1"/>
              <a:t>Antonio</a:t>
            </a:r>
            <a:r>
              <a:rPr lang="pt-BR" dirty="0"/>
              <a:t> Prado (ministro, ligado aos cafeicultores do oeste Paulista e ao Projeto </a:t>
            </a:r>
            <a:r>
              <a:rPr lang="pt-BR" dirty="0" err="1"/>
              <a:t>Imigrantista</a:t>
            </a:r>
            <a:r>
              <a:rPr lang="pt-BR" dirty="0"/>
              <a:t>) – indenização e trabalho dos libertos por 2 anos nas propriedades em que já se encontravam, mediante “retribuição pecuniária” (indenização)</a:t>
            </a:r>
          </a:p>
          <a:p>
            <a:r>
              <a:rPr lang="pt-BR" dirty="0"/>
              <a:t>Desorganização do trabalho escravo em São Paulo, Projeto </a:t>
            </a:r>
            <a:r>
              <a:rPr lang="pt-BR" dirty="0" err="1"/>
              <a:t>Imigrantista</a:t>
            </a:r>
            <a:r>
              <a:rPr lang="pt-BR" dirty="0"/>
              <a:t> e mudança da posição da elite (ex. Rodrigues Alves)</a:t>
            </a:r>
          </a:p>
          <a:p>
            <a:r>
              <a:rPr lang="pt-BR" dirty="0"/>
              <a:t>Projeto de João Alfredo (Presidente do Conselho de Ministros) – liberdade sem restrições e sem indenização – aprovada por maioria parlamentar e sancionada pela Princesa Isabel (regente). Apenas 9 deputados votaram contra (quase todos do Rio, ligados ao Vale do Paraíba). </a:t>
            </a:r>
          </a:p>
          <a:p>
            <a:r>
              <a:rPr lang="pt-BR" dirty="0"/>
              <a:t>700 mil escravos em 1888 (População total: 13 milhões)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34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5D738-8491-4B43-9C37-BCE7B636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75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Questões e Debates historiográficos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BBCD2F-C501-490E-A559-60C2193BE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5486400"/>
          </a:xfrm>
        </p:spPr>
        <p:txBody>
          <a:bodyPr>
            <a:normAutofit fontScale="92500" lnSpcReduction="20000"/>
          </a:bodyPr>
          <a:lstStyle/>
          <a:p>
            <a:r>
              <a:rPr lang="pt-BR" sz="3600" dirty="0"/>
              <a:t>Abolicionismo – “negócio de brancos para brancos”, interesses de classe com ideário liberal e modernizador (tese da Escola Sociológica Paulista, Florestan Fernandes, Fernando Henrique Cardoso)</a:t>
            </a:r>
          </a:p>
          <a:p>
            <a:r>
              <a:rPr lang="pt-BR" sz="3600" dirty="0"/>
              <a:t>Abolicionismo como passagem estrutural para o “Estado burguês” (Décio </a:t>
            </a:r>
            <a:r>
              <a:rPr lang="pt-BR" sz="3600" dirty="0" err="1"/>
              <a:t>Saes</a:t>
            </a:r>
            <a:r>
              <a:rPr lang="pt-BR" sz="3600" dirty="0"/>
              <a:t>)</a:t>
            </a:r>
          </a:p>
          <a:p>
            <a:r>
              <a:rPr lang="pt-BR" sz="3600" dirty="0"/>
              <a:t>Abolicionismo recebeu adesão tardia da classe dominante de matriz rural, quando da desorganização da plantation (</a:t>
            </a:r>
            <a:r>
              <a:rPr lang="pt-BR" sz="3600" dirty="0" err="1"/>
              <a:t>Saes</a:t>
            </a:r>
            <a:r>
              <a:rPr lang="pt-BR" sz="3600" dirty="0"/>
              <a:t>) ou foi expressão das mudanças estruturais da relação sociais de trabalho (</a:t>
            </a:r>
            <a:r>
              <a:rPr lang="pt-BR" sz="3600" dirty="0" err="1"/>
              <a:t>Viotti</a:t>
            </a:r>
            <a:r>
              <a:rPr lang="pt-BR" sz="3600" dirty="0"/>
              <a:t>, </a:t>
            </a:r>
            <a:r>
              <a:rPr lang="pt-BR" sz="3600" dirty="0" err="1"/>
              <a:t>Beiguelman</a:t>
            </a:r>
            <a:r>
              <a:rPr lang="pt-BR" sz="3600" dirty="0"/>
              <a:t>). </a:t>
            </a:r>
          </a:p>
          <a:p>
            <a:r>
              <a:rPr lang="pt-BR" sz="3600" dirty="0"/>
              <a:t>Resposta à resistência escrava e aos projetos radicais (História Social da Escravidão, Silvia Lara, Sidney </a:t>
            </a:r>
            <a:r>
              <a:rPr lang="pt-BR" sz="3600" dirty="0" err="1"/>
              <a:t>Chalhoub</a:t>
            </a:r>
            <a:r>
              <a:rPr lang="pt-BR" sz="3600" dirty="0"/>
              <a:t>): abolicionismo como “armadilha do vencedor”.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20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C9B7D-5E8F-47F6-B810-EF8358A9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pt-BR" dirty="0"/>
              <a:t>Questões e Debates historiográficos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55AE5A-CF92-4A40-949E-1776BE45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Abolicionismo como “movimento social” (Maria Helena Machado) e “movimento político” (</a:t>
            </a:r>
            <a:r>
              <a:rPr lang="pt-BR" dirty="0" err="1"/>
              <a:t>Angela</a:t>
            </a:r>
            <a:r>
              <a:rPr lang="pt-BR" dirty="0"/>
              <a:t> Alonso).</a:t>
            </a:r>
          </a:p>
          <a:p>
            <a:r>
              <a:rPr lang="pt-BR" dirty="0"/>
              <a:t>“Abolicionismos em migalhas”: foco em casos regionais e diversos, com vários sentidos sociais, econômicos e políticos. Potencial modernizador e democratizante (mesmo que não revolucionário)</a:t>
            </a:r>
          </a:p>
          <a:p>
            <a:r>
              <a:rPr lang="pt-BR" dirty="0"/>
              <a:t>Conexões entre o movimento “abolicionista” e a resistência nas senzalas (ponto a ser aprofundado pelas pesquisas).</a:t>
            </a:r>
          </a:p>
          <a:p>
            <a:r>
              <a:rPr lang="pt-BR" dirty="0"/>
              <a:t>Abolicionismo e engajamento artístico-cultural (</a:t>
            </a:r>
            <a:r>
              <a:rPr lang="pt-BR" dirty="0" err="1"/>
              <a:t>Angela</a:t>
            </a:r>
            <a:r>
              <a:rPr lang="pt-BR" dirty="0"/>
              <a:t> Alonso)</a:t>
            </a:r>
          </a:p>
          <a:p>
            <a:r>
              <a:rPr lang="pt-BR" dirty="0"/>
              <a:t>Abolicionismo, Capitalismo Histórico e História Global (Rafael </a:t>
            </a:r>
            <a:r>
              <a:rPr lang="pt-BR" dirty="0" err="1"/>
              <a:t>Marquese</a:t>
            </a:r>
            <a:r>
              <a:rPr lang="pt-BR" dirty="0"/>
              <a:t>). </a:t>
            </a:r>
          </a:p>
          <a:p>
            <a:r>
              <a:rPr lang="pt-BR" dirty="0"/>
              <a:t>“Abolicionismo” como ação direta “não-violenta” e desobediência civil (abolicionismo “popular”, informal e descentralizado, contraponto do “</a:t>
            </a:r>
            <a:r>
              <a:rPr lang="pt-BR" dirty="0" err="1"/>
              <a:t>emancipacionismo</a:t>
            </a:r>
            <a:r>
              <a:rPr lang="pt-BR" dirty="0"/>
              <a:t> oficial”, </a:t>
            </a:r>
            <a:r>
              <a:rPr lang="pt-BR" dirty="0" err="1"/>
              <a:t>cfe</a:t>
            </a:r>
            <a:r>
              <a:rPr lang="pt-BR" dirty="0"/>
              <a:t> Robert Conrad)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55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15451-B56A-4CF7-8932-99E63730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1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Pós-Abolicionismo como campo de estudos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2971BD-6084-45B6-97AD-CC625DF56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642"/>
            <a:ext cx="10515600" cy="5212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Pós-abolicionismo e agência dos libertos e </a:t>
            </a:r>
            <a:r>
              <a:rPr lang="pt-BR" dirty="0" err="1"/>
              <a:t>afro-descendentes</a:t>
            </a:r>
            <a:r>
              <a:rPr lang="pt-BR" dirty="0"/>
              <a:t>: entre o republicanismo e o monarquismo (ex. Guarda Negra). </a:t>
            </a:r>
            <a:r>
              <a:rPr lang="pt-BR" altLang="pt-BR" dirty="0"/>
              <a:t>Leituras distintas sobre o republicanismo: ameaça à liberdade (negra) e defesa da igualdade (branca) – tese de </a:t>
            </a:r>
            <a:r>
              <a:rPr lang="pt-BR" altLang="pt-BR" dirty="0" err="1"/>
              <a:t>Antonio</a:t>
            </a:r>
            <a:r>
              <a:rPr lang="pt-BR" altLang="pt-BR" dirty="0"/>
              <a:t> Guimarães (ver artigo)</a:t>
            </a:r>
          </a:p>
          <a:p>
            <a:pPr algn="just"/>
            <a:r>
              <a:rPr lang="pt-BR" dirty="0"/>
              <a:t>Pós-abolicionismo, republicanismo conservador e excludente: “arquitetura da exclusão”: exclusão da educação escolar, exclusão do corpo político (voto), Lei da Vadiagem; racismo sem segregacionismo legal; branqueamento e eugenia. </a:t>
            </a:r>
          </a:p>
          <a:p>
            <a:pPr algn="just"/>
            <a:r>
              <a:rPr lang="pt-BR" dirty="0"/>
              <a:t>“Detalhes sobre diagnósticos e projetos de construção nacional, produzidos por elites invariavelmente conservadoras, pautaram por muito tempo a discussão historiográfica sobre o período pós-emancipação. Melhor dizendo, o pós-abolição como questão específica se diluía na discussão sobre o que fazer com o ‘povo brasileiro’ e a famosa ‘questão social’ (RIOS, Ana &amp; MATTOS, Hebe. “O pós-abolição como problema histórico” </a:t>
            </a:r>
            <a:r>
              <a:rPr lang="pt-BR" dirty="0" err="1"/>
              <a:t>Topoi</a:t>
            </a:r>
            <a:r>
              <a:rPr lang="pt-BR" dirty="0"/>
              <a:t> , 5/8, </a:t>
            </a:r>
            <a:r>
              <a:rPr lang="pt-BR" dirty="0" err="1"/>
              <a:t>jan-jun</a:t>
            </a:r>
            <a:r>
              <a:rPr lang="pt-BR" dirty="0"/>
              <a:t> 2004, 170-198).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170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1814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do Office</vt:lpstr>
      <vt:lpstr>Aula 8 - Abolicionismo, emancipacionismo e republicanismo na crise final do Império.</vt:lpstr>
      <vt:lpstr>Cronologia I</vt:lpstr>
      <vt:lpstr>Cronologia II</vt:lpstr>
      <vt:lpstr>Campanha “Abolicionista” - lideranças</vt:lpstr>
      <vt:lpstr>Projetos abolicionistas e reação escravocrata</vt:lpstr>
      <vt:lpstr>Fim da Escravidão – Projetos em debate</vt:lpstr>
      <vt:lpstr>Questões e Debates historiográficos</vt:lpstr>
      <vt:lpstr>Questões e Debates historiográficos</vt:lpstr>
      <vt:lpstr>Pós-Abolicionismo como campo de estudos</vt:lpstr>
      <vt:lpstr>Republicanismo</vt:lpstr>
      <vt:lpstr>Arquitetura da Exclusão (transição da Monarquia para a República)</vt:lpstr>
      <vt:lpstr>BIBLIOGRAFIA BÁSICA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8 - Abolicionismo, emancipacionismo e republicanismo na crise do Império.</dc:title>
  <dc:creator>Marcos Napolitano</dc:creator>
  <cp:lastModifiedBy>Marcos Napolitano</cp:lastModifiedBy>
  <cp:revision>48</cp:revision>
  <dcterms:created xsi:type="dcterms:W3CDTF">2018-02-09T16:31:47Z</dcterms:created>
  <dcterms:modified xsi:type="dcterms:W3CDTF">2018-05-07T15:20:43Z</dcterms:modified>
</cp:coreProperties>
</file>