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4" r:id="rId5"/>
    <p:sldId id="260" r:id="rId6"/>
    <p:sldId id="263" r:id="rId7"/>
    <p:sldId id="265" r:id="rId8"/>
    <p:sldId id="261" r:id="rId9"/>
    <p:sldId id="270" r:id="rId10"/>
    <p:sldId id="258" r:id="rId11"/>
    <p:sldId id="257" r:id="rId12"/>
    <p:sldId id="269" r:id="rId13"/>
    <p:sldId id="26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11387-13B5-460C-B6E0-78F184DF9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F1FD1D-BEB6-4E7D-BB4F-D8113F2EA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748767-8F55-4F14-BDB2-2A368D3D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114B4B-8A43-4A99-A30B-5BE9C7361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E8F003-B1FD-4BC8-9556-961191F9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86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A87CB-5246-45DA-84A2-328D2CF8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7C0224-6BF7-45E5-A761-91E462970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C5A230-2DD1-43AF-95A6-D8292DCF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998DCF-2742-423B-85A0-0F483D2E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FBB0CC-1253-4FB3-8E65-75BA5C30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2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75CDD6-3C96-4973-A387-BF68089C4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A11019-0736-4F9C-910D-FFE5EB46D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3C03EB-8DA4-4A83-A663-B6AE869C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9F93BD-5B05-4F85-A6B6-B8F12D53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743CF3-E817-4BFC-88D4-AAB6F3AB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17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46F9D-647D-4442-A667-72427913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ECA8C4-63DB-4398-9DD7-2AD8DECA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135370-DE10-4817-A604-241FD70D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82CAF3-F278-4C7F-9BD9-AA1ECEDE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DFBA58-A9A6-4CC2-A4B6-B36149DC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36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1EF6B-5465-48F2-88E6-A24564CFD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D2C655-7967-4B18-8451-F5D4378C0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675D6F-0AA9-435A-97C6-F9E8A651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74D7EF-A03E-4D88-AA0B-7B3E572D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9D3273-8CC1-48D4-9BDC-F7FDEF6F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8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668DD-6046-4595-BC37-38FAFD07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7E3DB6-8A1F-456A-86B8-246EA0F43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5487FB-B15B-44F9-96B4-FF649197B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92B71-C6BF-48D9-A635-D8407655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A62F3E-2497-44FE-B12B-D2436993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5F3B28-32CD-4462-AC4C-B1FFD397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65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A08E0-7FB7-41E8-B24B-D43DB1AB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91772B-375B-4F71-A347-C1FD88844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B642DB-E560-4CF3-9C9A-AA347F8E6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69F52B-41E4-4F8A-A0F5-8BF628EA0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F983C0-6177-41C2-BDD2-15D117D31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A68E13-0EA2-4EB1-BE99-0B31C54B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9C3694-C7F9-4EC2-8469-000E8FCA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BEE90B-0131-49F9-ABC4-46934C72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99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F3F81-F283-4F55-83A4-A46D7F67B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1435BB-616C-4A05-82AD-CB22EF83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AF0557-5623-4E0E-AAA1-2BA22A91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F1F0DB-EC4F-42B8-9DE7-699E9792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BB7E08F-5643-4F25-ADDF-53C5DE02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C292F9-8FB7-43FB-B5D9-7B120536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2FE6950-EDE4-4A19-B144-9D8EDD8B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64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BD4D0-D855-420F-A569-D68D46B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51DB1A-B500-44FF-9F39-FB866B6C5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1D8003-CDA3-4EA0-B306-EC887D5B2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9AFF82-75D7-4C8A-A690-A0D4BDF8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0ED334-1181-4C75-AE50-B0974C71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98CA1B-7974-4173-9FD8-39B092410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12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B4E9D-AF37-48CE-A296-3622E4195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B99989B-ED97-4945-96C5-4FF002572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EB531C-9EDE-4326-AF27-9857709DE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E13EAF-A4C6-4175-B341-DB7CFFA7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DCEC80-27B4-4104-A0C1-A8C3D8CE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8C7A24-9D29-48ED-AC9D-838A6223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09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30AEDB7-730B-4F42-AC61-87402302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AC9512-8681-451E-B870-7C63650C2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F33FE8-2806-4586-9E04-32316CE5F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3F05-8B93-49AE-9596-0FF3D632E5B9}" type="datetimeFigureOut">
              <a:rPr lang="pt-BR" smtClean="0"/>
              <a:t>12/03/2018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9AABD-5C27-4945-A374-B1E8B794C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B1B68C-B98C-4849-830F-B07EA4C26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B4B-A066-42BD-AC2B-1C7E699A5B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77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842A6-0944-4C0E-9F78-DF3BAC345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Aula 2 - Escravidão moderna, formação social e vida política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2EC369-2CFD-487D-8D11-9E0EEDAE2C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História do Brasil Independente I</a:t>
            </a:r>
          </a:p>
          <a:p>
            <a:r>
              <a:rPr lang="pt-BR" dirty="0"/>
              <a:t>Marcos Napolitano</a:t>
            </a:r>
          </a:p>
        </p:txBody>
      </p:sp>
    </p:spTree>
    <p:extLst>
      <p:ext uri="{BB962C8B-B14F-4D97-AF65-F5344CB8AC3E}">
        <p14:creationId xmlns:p14="http://schemas.microsoft.com/office/powerpoint/2010/main" val="274857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Ordem liberal pública e ordem senhorial privada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563" y="1357299"/>
            <a:ext cx="10821237" cy="4768865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pt-BR" sz="3400" dirty="0"/>
              <a:t>“A vida privada se confunde com a ordem familiar”, com o poder do patriarca sendo alicerçada na escravidão. Esta base escravista da sociedade imperial brasileira, determinará uma tensão básica entre ordem privada e ordem pública, pois o escravo, sendo propriedade, a princípio estaria na esfera da vida privada, mas o Estado, tinha que ordenar, jurídica e institucionalmente, a escravidão como sistema. Assim, “o escravo é um tipo de propriedade particular cuja posse e gestão demandam, reiteradamente, o aval da autoridade pública” (p. 16). </a:t>
            </a:r>
          </a:p>
          <a:p>
            <a:pPr algn="just">
              <a:buFontTx/>
              <a:buChar char="-"/>
            </a:pPr>
            <a:r>
              <a:rPr lang="pt-BR" sz="3400" dirty="0"/>
              <a:t>Patriarcalismo (criticado pelo conceito de “homem cordial”, de S. B. </a:t>
            </a:r>
            <a:r>
              <a:rPr lang="pt-BR" sz="3400" dirty="0" err="1"/>
              <a:t>Hollanda</a:t>
            </a:r>
            <a:r>
              <a:rPr lang="pt-BR" sz="3400" dirty="0"/>
              <a:t>) leva ao trinômio “compadrio, proteção, favor”, sendo fundamentalmente </a:t>
            </a:r>
            <a:r>
              <a:rPr lang="pt-BR" sz="3400" dirty="0" err="1"/>
              <a:t>anti-liberal</a:t>
            </a:r>
            <a:r>
              <a:rPr lang="pt-BR" sz="3400" dirty="0"/>
              <a:t>. </a:t>
            </a:r>
          </a:p>
          <a:p>
            <a:pPr marL="0" indent="0" algn="just">
              <a:buNone/>
            </a:pPr>
            <a:r>
              <a:rPr lang="pt-BR" sz="3400" dirty="0"/>
              <a:t>(</a:t>
            </a:r>
            <a:r>
              <a:rPr lang="pt-BR" sz="3600" dirty="0"/>
              <a:t>Conforme ALENCASTRO, L. F. “Ordem pública e ordem privada” In: História da Vida Privada no Brasil)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126194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75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Escravidão em contexto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6044"/>
            <a:ext cx="10515600" cy="492091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Conforme ALENCASTRO, a escravidão, mais do que uma herança colonial, apresenta-se, no momento da formação do Estado nacional brasileiro, como um “</a:t>
            </a:r>
            <a:r>
              <a:rPr lang="pt-BR" i="1" dirty="0"/>
              <a:t>compromisso com o futuro: o Império retoma e reconstrói a escravidão no quadro do direito moderno, dentro de um país independente</a:t>
            </a:r>
            <a:r>
              <a:rPr lang="pt-BR" dirty="0"/>
              <a:t>”. </a:t>
            </a:r>
          </a:p>
          <a:p>
            <a:pPr algn="just"/>
            <a:r>
              <a:rPr lang="pt-BR" dirty="0"/>
              <a:t>Essa engenharia institucional seria mais complexa do que aparenta ser, pois o poder nacional ao mesmo tempo que deveria manter a escravidão como base do sistema, tinha um compromisso internacional (e estratégico, de longuíssimo prazo) de preparar o seu fim. Esta contradição será acirrada no Segundo Reinado, mas já no Primeiro ela se manifesta. </a:t>
            </a:r>
          </a:p>
        </p:txBody>
      </p:sp>
    </p:spTree>
    <p:extLst>
      <p:ext uri="{BB962C8B-B14F-4D97-AF65-F5344CB8AC3E}">
        <p14:creationId xmlns:p14="http://schemas.microsoft.com/office/powerpoint/2010/main" val="103010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5CF85-86AB-49D5-B15C-086036CF6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154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Estado escravista moderno e Estado burguês (Décio </a:t>
            </a:r>
            <a:r>
              <a:rPr lang="pt-BR" dirty="0" err="1"/>
              <a:t>Saes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2A409B-1A6D-48AF-80BB-B93A1DD10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78"/>
            <a:ext cx="10515600" cy="45189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Império do Brasil como Estado escravista moderno: moderno, pois não podia ocupar-se da tarefa da guerra externa para apresamento de escravos. </a:t>
            </a:r>
          </a:p>
          <a:p>
            <a:pPr algn="just"/>
            <a:r>
              <a:rPr lang="pt-BR" dirty="0"/>
              <a:t>Estrutura jurídico-política tem um caráter escravista. Ao contrário de Ricardo Salles e Ângela Alonso, </a:t>
            </a:r>
            <a:r>
              <a:rPr lang="pt-BR" dirty="0" err="1"/>
              <a:t>Saes</a:t>
            </a:r>
            <a:r>
              <a:rPr lang="pt-BR" dirty="0"/>
              <a:t> defende a existência de um “Código Negro” na legislação brasileira. As reformas “abolicionistas” do Estado não visavam acabar gradualmente com a escravidão mas mantê-la o máxima possível. </a:t>
            </a:r>
          </a:p>
          <a:p>
            <a:pPr algn="just"/>
            <a:r>
              <a:rPr lang="pt-BR" dirty="0"/>
              <a:t>Leis devem ser vistas em conjunto para explicitar seu caráter escravista – Consolidação das Leis Civis (1856), Código Comercial (1850) e Código Criminal (1830) – nestes corpus legal a escravidão estaria plenamente caracterizada. </a:t>
            </a:r>
          </a:p>
          <a:p>
            <a:pPr algn="just"/>
            <a:r>
              <a:rPr lang="pt-BR" dirty="0"/>
              <a:t>Escravo = não pessoa (não tem vontade para seus atos) – “bem semovente”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393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B5CF1-C5AB-4979-81A6-5379B269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Historiografia sobre escravidão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711E5C-645E-48DB-8600-4CB51DA1F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624"/>
            <a:ext cx="10515600" cy="51162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Escravidão africana como parte do centro dinâmico da economia – ao lado da monocultura e do latifúndio como eixo do “subdesenvolvimento brasileiro” – lugar do Império neste processo histórico (“opção </a:t>
            </a:r>
            <a:r>
              <a:rPr lang="pt-BR" dirty="0" err="1"/>
              <a:t>arcaista</a:t>
            </a:r>
            <a:r>
              <a:rPr lang="pt-BR" dirty="0"/>
              <a:t>” ou desenvolvimento obstruído por fatores estruturais)</a:t>
            </a:r>
          </a:p>
          <a:p>
            <a:pPr algn="just"/>
            <a:r>
              <a:rPr lang="pt-BR" dirty="0"/>
              <a:t>“Pacto colonial” espoliador ou acumulação interna: papel do tráfico escravo (Novais, Fragoso-Florentino)</a:t>
            </a:r>
          </a:p>
          <a:p>
            <a:pPr algn="just"/>
            <a:r>
              <a:rPr lang="pt-BR" dirty="0"/>
              <a:t>Sociedade escravista: anomia ou sociabilidade original (Florestan Fernandes, Gilberto Freyre)</a:t>
            </a:r>
          </a:p>
          <a:p>
            <a:pPr algn="just"/>
            <a:r>
              <a:rPr lang="pt-BR" dirty="0"/>
              <a:t>Escravidão e tráfico dentro das estruturas do “capitalismo histórico” – o lugar da “Segunda Escravidão” (século XIX) - </a:t>
            </a:r>
            <a:r>
              <a:rPr lang="pt-BR" dirty="0" err="1"/>
              <a:t>Marquese</a:t>
            </a:r>
            <a:endParaRPr lang="pt-BR" dirty="0"/>
          </a:p>
          <a:p>
            <a:pPr algn="just"/>
            <a:r>
              <a:rPr lang="pt-BR" dirty="0"/>
              <a:t>Estrutura ou agenciamento – faturas e dilemas da abordagem historiográfica (Silva </a:t>
            </a:r>
            <a:r>
              <a:rPr lang="pt-BR" dirty="0" err="1"/>
              <a:t>Hunold</a:t>
            </a:r>
            <a:r>
              <a:rPr lang="pt-BR" dirty="0"/>
              <a:t> Lara, Maria Helena Machado, Sidney </a:t>
            </a:r>
            <a:r>
              <a:rPr lang="pt-BR" dirty="0" err="1"/>
              <a:t>Chalhoub</a:t>
            </a:r>
            <a:r>
              <a:rPr lang="pt-BR" dirty="0"/>
              <a:t>, Rafael </a:t>
            </a:r>
            <a:r>
              <a:rPr lang="pt-BR" dirty="0" err="1"/>
              <a:t>Marquese</a:t>
            </a:r>
            <a:r>
              <a:rPr lang="pt-BR" dirty="0"/>
              <a:t>)</a:t>
            </a:r>
          </a:p>
          <a:p>
            <a:pPr algn="just"/>
            <a:r>
              <a:rPr lang="pt-BR" dirty="0"/>
              <a:t>Escravidão, liberalismo e cidadania: </a:t>
            </a:r>
            <a:r>
              <a:rPr lang="pt-BR"/>
              <a:t>novas perspectivas </a:t>
            </a:r>
            <a:r>
              <a:rPr lang="pt-BR" dirty="0"/>
              <a:t>(Hebe Mattos, Keila </a:t>
            </a:r>
            <a:r>
              <a:rPr lang="pt-BR" dirty="0" err="1"/>
              <a:t>Grinberg</a:t>
            </a:r>
            <a:r>
              <a:rPr lang="pt-B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2308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C22A1-A074-4302-92D2-2A6E953A3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Escravidão: sistema produtivo, formação social e institucionalidade jurídica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210CAB-C9FE-4A33-9A74-874673FE6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Arranjo político – o lugar do escravo e do liberto na formação do corpo político nacional</a:t>
            </a:r>
          </a:p>
          <a:p>
            <a:r>
              <a:rPr lang="pt-BR" dirty="0"/>
              <a:t>Arranjo jurídico – o (não)lugar do escravo na organização jurídica do Império (questão do “Código Negro”). </a:t>
            </a:r>
          </a:p>
          <a:p>
            <a:r>
              <a:rPr lang="pt-BR" dirty="0"/>
              <a:t>Tráfico Ilegal e pressão diplomática</a:t>
            </a:r>
          </a:p>
          <a:p>
            <a:r>
              <a:rPr lang="pt-BR" dirty="0"/>
              <a:t>Fim do tráfico (Lei Eusébio de Queiroz, 1950)</a:t>
            </a:r>
          </a:p>
          <a:p>
            <a:r>
              <a:rPr lang="pt-BR" dirty="0"/>
              <a:t>Código Comercial e Lei de Terras (1850)</a:t>
            </a:r>
          </a:p>
          <a:p>
            <a:r>
              <a:rPr lang="pt-BR" dirty="0"/>
              <a:t>Ordem senhorial, dinâmica econômica e ideologia escravista: a questão do liberalismo “fora de lugar”</a:t>
            </a:r>
          </a:p>
          <a:p>
            <a:r>
              <a:rPr lang="pt-BR" dirty="0"/>
              <a:t>Crise do sistema escravista e da ordem senhorial: conjuntura interna e externa (1862-1871)</a:t>
            </a:r>
          </a:p>
        </p:txBody>
      </p:sp>
    </p:spTree>
    <p:extLst>
      <p:ext uri="{BB962C8B-B14F-4D97-AF65-F5344CB8AC3E}">
        <p14:creationId xmlns:p14="http://schemas.microsoft.com/office/powerpoint/2010/main" val="20954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8C86A-44B1-42D7-AB1F-34619994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Escravidão e debates constitucionais modernos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6BB49E-26BA-4BDB-8045-7F2DCA0B2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Experiência americana (Estados Unidos da América) – </a:t>
            </a:r>
            <a:r>
              <a:rPr lang="pt-BR" dirty="0" err="1"/>
              <a:t>racialização</a:t>
            </a:r>
            <a:r>
              <a:rPr lang="pt-BR" dirty="0"/>
              <a:t> da cidadania civil e política</a:t>
            </a:r>
          </a:p>
          <a:p>
            <a:r>
              <a:rPr lang="pt-BR" dirty="0"/>
              <a:t>Debates no Parlamento Inglês</a:t>
            </a:r>
          </a:p>
          <a:p>
            <a:r>
              <a:rPr lang="pt-BR" dirty="0"/>
              <a:t>Debate Assembleia Nacional da França revolucionária (1789-1794) e o impacto da revolução escrava em São Domingos. </a:t>
            </a:r>
          </a:p>
          <a:p>
            <a:r>
              <a:rPr lang="pt-BR" dirty="0"/>
              <a:t>Cortes de </a:t>
            </a:r>
            <a:r>
              <a:rPr lang="pt-BR" dirty="0" err="1"/>
              <a:t>Cádis</a:t>
            </a:r>
            <a:r>
              <a:rPr lang="pt-BR" dirty="0"/>
              <a:t> (1810-1814), Cortes de Madri (1820-1823), </a:t>
            </a:r>
          </a:p>
          <a:p>
            <a:r>
              <a:rPr lang="pt-BR" dirty="0"/>
              <a:t>Cortes de Lisboa (1820-1822) </a:t>
            </a:r>
          </a:p>
          <a:p>
            <a:r>
              <a:rPr lang="pt-BR" dirty="0"/>
              <a:t>Assembleia Constituinte do Rio de Janeiro (1823)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22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F9CC3-BA4B-4CCC-8F32-9201B6A4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Escravidão: </a:t>
            </a:r>
            <a:r>
              <a:rPr lang="pt-BR" dirty="0" err="1"/>
              <a:t>silenciamento</a:t>
            </a:r>
            <a:r>
              <a:rPr lang="pt-BR" dirty="0"/>
              <a:t> institucional e legal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A98CB0-EB27-40E0-A86E-369DBB823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Bonifácio foi um dos poucos atores políticos do período que se pronunciou de modo inequívoco contra a escravidão. Em sua representação constitucional, além de prever o fim do tráfico para no máximo em cinco anos, defendeu a intromissão do poder público na soberania doméstica dos senhores e o direito legal do escravo à alforria como medidas preparatórias para uma futura emancipação. O artigo 254 não chegou a ser debatido pela Assembleia Constituinte, fechada ainda no curso da discussão dos artigos iniciais do Projeto de Constituição. A Carta de 1824 simplesmente omitiu o artigo, e a Representação de Bonifácio sequer foi publicada</a:t>
            </a:r>
          </a:p>
          <a:p>
            <a:pPr algn="just"/>
            <a:r>
              <a:rPr lang="pt-BR" dirty="0"/>
              <a:t>Em resumo: a Constituição brasileira de 1824 não tocou no problema do tráfico transatlântico e da escravidão negra.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47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911EB-CB16-4462-A459-AC167BED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Constitucionalismo ibérico e escravidão (</a:t>
            </a:r>
            <a:r>
              <a:rPr lang="pt-BR" dirty="0" err="1"/>
              <a:t>Berbel</a:t>
            </a:r>
            <a:r>
              <a:rPr lang="pt-BR" dirty="0"/>
              <a:t> &amp; </a:t>
            </a:r>
            <a:r>
              <a:rPr lang="pt-BR" dirty="0" err="1"/>
              <a:t>Marquese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E4728-D800-4388-8CB7-76D0AC18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relação à escravidão, dois temas centrais foram tratados nessas ocasiões: o tráfico negreiro transatlântico e os direitos de cidadania para os libertos e demais descendentes de africanos. </a:t>
            </a:r>
          </a:p>
          <a:p>
            <a:pPr algn="just"/>
            <a:r>
              <a:rPr lang="pt-BR" dirty="0"/>
              <a:t>Para o primeiro ponto, a solução encontrada pelos deputados de Cuba e do Brasil foi a mesma, qual seja, silenciar o debate no âmbito constitucional e jogá-lo para o campo diplomático. A respeito do segundo ponto, no entanto, as saídas foram distintas.</a:t>
            </a:r>
          </a:p>
          <a:p>
            <a:pPr algn="just"/>
            <a:r>
              <a:rPr lang="pt-BR" dirty="0"/>
              <a:t>Os deputados do Brasil defenderam em Lisboa e no Rio de Janeiro a concessão desses direitos, afinal reconhecida pela Constituição Política do Império do Brasil (1824).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18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2397A-84DB-4680-9CE5-E1A7795A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18" y="431521"/>
            <a:ext cx="10515600" cy="639710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A questão da escravidão na Constituição Imperial brasileira (</a:t>
            </a:r>
            <a:r>
              <a:rPr lang="pt-BR" sz="3600" dirty="0" err="1"/>
              <a:t>Berbel</a:t>
            </a:r>
            <a:r>
              <a:rPr lang="pt-BR" sz="3600" dirty="0"/>
              <a:t> &amp; </a:t>
            </a:r>
            <a:r>
              <a:rPr lang="pt-BR" sz="3600" dirty="0" err="1"/>
              <a:t>Marquese</a:t>
            </a:r>
            <a:r>
              <a:rPr lang="pt-BR" sz="3600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087E3B-A348-46DC-938B-4AD28190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526533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Projeto em debate marcava uma diferença entre nacionalidade e cidadania, pois distinguia direitos civis, cabíveis a todos os que eram entendidos como “brasileiros”, e direitos políticos, reservados a indivíduos que cumprissem requisitos previamente determinados: “renda mínima” e “propriedade de si” (p.61)</a:t>
            </a:r>
          </a:p>
          <a:p>
            <a:r>
              <a:rPr lang="pt-BR" dirty="0"/>
              <a:t>Os libertos, portanto, teriam garantia de seus direitos civis, isto é, a defesa de suas propriedades, de sua segurança e da liberdade pessoal. Para participar do processo eleitoral, contudo, a carta de alforria não bastava. </a:t>
            </a:r>
          </a:p>
          <a:p>
            <a:pPr algn="just"/>
            <a:r>
              <a:rPr lang="pt-BR" dirty="0"/>
              <a:t>O Conselho que elaborou o texto da Constituição Política do Império do Brasil, afinal outorgada pelo Imperador em março de 1824, preservou parte do consenso que fora construído em setembro do ano anterior, entretanto mantendo a restrição do direito à cidadania aos libertos prevista no Projeto de Constituição.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16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F4576-6557-4A07-B80C-C5FBCE8F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Escravidão e debates constitucionais (</a:t>
            </a:r>
            <a:r>
              <a:rPr lang="pt-BR" dirty="0" err="1"/>
              <a:t>Berbel</a:t>
            </a:r>
            <a:r>
              <a:rPr lang="pt-BR" dirty="0"/>
              <a:t> &amp; </a:t>
            </a:r>
            <a:r>
              <a:rPr lang="pt-BR" dirty="0" err="1"/>
              <a:t>Marquese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594EDE-03E8-4796-B157-0BF4789FD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 ausência de referências ao tráfico na Carta de 1824, por exemplo, foi um elemento importante para que o negócio continuasse a funcionar e crescer na ilegalidade após 1831, atingindo seu pico máximo na década de 1840. </a:t>
            </a:r>
          </a:p>
          <a:p>
            <a:pPr algn="just"/>
            <a:r>
              <a:rPr lang="pt-BR" dirty="0"/>
              <a:t>Como expressão da vitória dos interesses escravistas no Império do Brasil, o completo silêncio da Constituição a respeito do tráfico negreiro transatlântico, os artigos referentes à cidadania de libertos e descendentes e o conteúdo do artigo 179 (que garantia o direito de propriedade em sua plenitude) deram vasta sustentação institucional à escravidão negra, sancionando-a sem quaisquer questionamentos (p.34)</a:t>
            </a:r>
          </a:p>
          <a:p>
            <a:pPr algn="just"/>
            <a:r>
              <a:rPr lang="pt-BR" dirty="0"/>
              <a:t>Dentre essas práticas, ressalta-se a combinação entre um avultado tráfico negreiro gerido a partir dos portos brasileiros e altas taxas de alforria. </a:t>
            </a:r>
          </a:p>
          <a:p>
            <a:r>
              <a:rPr lang="pt-BR" dirty="0"/>
              <a:t>Libertos constituíam uma base social para atenuar as tensões da sociedade escravista. 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8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2B3D7-9652-4058-8B9A-D9816695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Diplomacia, capitalismo e tráfico negreiro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A17FC-9529-4A77-8753-D53871BD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1807 – Proibição do tráfico de escravizados africanos por parte dos governos estadunidense e britânico</a:t>
            </a:r>
          </a:p>
          <a:p>
            <a:r>
              <a:rPr lang="pt-BR" dirty="0"/>
              <a:t>Pressão inglesa para o fim do tráfico </a:t>
            </a:r>
          </a:p>
          <a:p>
            <a:r>
              <a:rPr lang="pt-BR" dirty="0"/>
              <a:t>Razões: geopolítica (quebra do império francês), política interna (pressão da opinião pública, sobretudo de grupos religiosos influentes) e econômica (equiparar o custo da mão-de-obra nas </a:t>
            </a:r>
            <a:r>
              <a:rPr lang="pt-BR" i="1" dirty="0"/>
              <a:t>plantations </a:t>
            </a:r>
            <a:r>
              <a:rPr lang="pt-BR" dirty="0"/>
              <a:t>das colônias inglesas do Caribe</a:t>
            </a:r>
            <a:r>
              <a:rPr lang="pt-BR" i="1" dirty="0"/>
              <a:t>, </a:t>
            </a:r>
            <a:r>
              <a:rPr lang="pt-BR" dirty="0"/>
              <a:t>evitando vantagens dadas pela abundância de oferta de escravizados em outras regiões)</a:t>
            </a:r>
          </a:p>
        </p:txBody>
      </p:sp>
    </p:spTree>
    <p:extLst>
      <p:ext uri="{BB962C8B-B14F-4D97-AF65-F5344CB8AC3E}">
        <p14:creationId xmlns:p14="http://schemas.microsoft.com/office/powerpoint/2010/main" val="108698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C3E7-669E-4C61-91A9-8FBC28E3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Liberalismo, cidadania e Escravidão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FDC63D-3BB9-4F81-8241-A175527CC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702"/>
            <a:ext cx="10515600" cy="5050465"/>
          </a:xfrm>
        </p:spPr>
        <p:txBody>
          <a:bodyPr>
            <a:normAutofit fontScale="92500"/>
          </a:bodyPr>
          <a:lstStyle/>
          <a:p>
            <a:r>
              <a:rPr lang="pt-BR" dirty="0"/>
              <a:t>A questão do liberalismo “fora de lugar” (debate entre Roberto Schwarz e Alfredo Bosi)</a:t>
            </a:r>
          </a:p>
          <a:p>
            <a:r>
              <a:rPr lang="pt-BR" dirty="0"/>
              <a:t>Tensão entre “direitos e privilégios” (nobres, cidadãos livres e escravizados)</a:t>
            </a:r>
          </a:p>
          <a:p>
            <a:r>
              <a:rPr lang="pt-BR" dirty="0"/>
              <a:t>Liberalismo como direito à propriedade e direito à liberdade. </a:t>
            </a:r>
          </a:p>
          <a:p>
            <a:r>
              <a:rPr lang="pt-BR" dirty="0"/>
              <a:t>Restrições à cidadania: “manchas de sangue” (herança das Ordenações do Reino), paradigma religioso e </a:t>
            </a:r>
            <a:r>
              <a:rPr lang="pt-BR" dirty="0" err="1"/>
              <a:t>racialização</a:t>
            </a:r>
            <a:r>
              <a:rPr lang="pt-BR" dirty="0"/>
              <a:t> da cidadania</a:t>
            </a:r>
          </a:p>
          <a:p>
            <a:r>
              <a:rPr lang="pt-BR" dirty="0"/>
              <a:t>Lutas sociais no Primeiro Reinado e na Regência: valores liberais (igualdade entre os livres “de todas as cores”), luta contra o tráfico, </a:t>
            </a:r>
            <a:r>
              <a:rPr lang="pt-BR" dirty="0" err="1"/>
              <a:t>racialização</a:t>
            </a:r>
            <a:r>
              <a:rPr lang="pt-BR" dirty="0"/>
              <a:t> das hierarquias sociais, aceitação geral da escravidão como “instituição”</a:t>
            </a:r>
          </a:p>
          <a:p>
            <a:r>
              <a:rPr lang="pt-BR" dirty="0"/>
              <a:t>Imposição do ponto de vista senhorial sobre a tendência à “</a:t>
            </a:r>
            <a:r>
              <a:rPr lang="pt-BR" dirty="0" err="1"/>
              <a:t>des-racialização</a:t>
            </a:r>
            <a:r>
              <a:rPr lang="pt-BR" dirty="0"/>
              <a:t>” da instituição escrava – característica da ordem conservadora do Segundo Reinado.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323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1546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Aula 2 - Escravidão moderna, formação social e vida política</vt:lpstr>
      <vt:lpstr>Escravidão: sistema produtivo, formação social e institucionalidade jurídica</vt:lpstr>
      <vt:lpstr>Escravidão e debates constitucionais modernos</vt:lpstr>
      <vt:lpstr>Escravidão: silenciamento institucional e legal</vt:lpstr>
      <vt:lpstr>Constitucionalismo ibérico e escravidão (Berbel &amp; Marquese)</vt:lpstr>
      <vt:lpstr>A questão da escravidão na Constituição Imperial brasileira (Berbel &amp; Marquese)</vt:lpstr>
      <vt:lpstr>Escravidão e debates constitucionais (Berbel &amp; Marquese)</vt:lpstr>
      <vt:lpstr>Diplomacia, capitalismo e tráfico negreiro</vt:lpstr>
      <vt:lpstr>Liberalismo, cidadania e Escravidão </vt:lpstr>
      <vt:lpstr>Ordem liberal pública e ordem senhorial privada</vt:lpstr>
      <vt:lpstr>Escravidão em contexto nacional</vt:lpstr>
      <vt:lpstr>Estado escravista moderno e Estado burguês (Décio Saes)</vt:lpstr>
      <vt:lpstr>Historiografia sobre escravidão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2 - Escravidão moderna, formação social e vida política</dc:title>
  <dc:creator>Marcos Napolitano</dc:creator>
  <cp:lastModifiedBy>Marcos Napolitano</cp:lastModifiedBy>
  <cp:revision>40</cp:revision>
  <dcterms:created xsi:type="dcterms:W3CDTF">2018-02-09T16:26:47Z</dcterms:created>
  <dcterms:modified xsi:type="dcterms:W3CDTF">2018-03-12T15:22:25Z</dcterms:modified>
</cp:coreProperties>
</file>