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89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02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40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69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15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9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9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12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11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61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906F-2649-4E8C-8B45-3A85395B832B}" type="datetimeFigureOut">
              <a:rPr lang="pt-BR" smtClean="0"/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DC0E-029C-4358-BEF5-B5D9789111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democracia brasileira e suas contradições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História do Brasil Independente II</a:t>
            </a:r>
          </a:p>
          <a:p>
            <a:r>
              <a:rPr lang="pt-BR" dirty="0" smtClean="0"/>
              <a:t>Marcos Napolitano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18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Balizas Históricas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Longa “Transição Democrática” (1974-1988): </a:t>
            </a:r>
          </a:p>
          <a:p>
            <a:pPr lvl="1" algn="just"/>
            <a:r>
              <a:rPr lang="pt-BR" dirty="0" smtClean="0"/>
              <a:t>Tentativa de institucionalização das bases do regime militar (“Segurança Nacional” e blindagem do Estado contra pressões sociais, sobretudo das classes trabalhadoras), </a:t>
            </a:r>
          </a:p>
          <a:p>
            <a:pPr lvl="1" algn="just"/>
            <a:r>
              <a:rPr lang="pt-BR" dirty="0" smtClean="0"/>
              <a:t>Agenda da “abertura” política definida a partir de 1978</a:t>
            </a:r>
          </a:p>
          <a:p>
            <a:pPr lvl="1" algn="just"/>
            <a:r>
              <a:rPr lang="pt-BR" dirty="0" smtClean="0"/>
              <a:t>Entrada de atores político-partidários liberais no processo político institucional que culminou na saída negociada dos militares do Estado, a partir do começo dos anos 1980.</a:t>
            </a:r>
          </a:p>
          <a:p>
            <a:pPr lvl="1" algn="just"/>
            <a:r>
              <a:rPr lang="pt-BR" dirty="0" smtClean="0"/>
              <a:t>Processo Constituinte (1986-1988)</a:t>
            </a:r>
          </a:p>
          <a:p>
            <a:pPr lvl="1" algn="just"/>
            <a:r>
              <a:rPr lang="pt-BR" dirty="0" smtClean="0"/>
              <a:t>Crise econômica: inflação alta; dívida externa; desequilíbrio das contas públicas</a:t>
            </a:r>
          </a:p>
          <a:p>
            <a:pPr lvl="1" algn="just"/>
            <a:r>
              <a:rPr lang="pt-BR" dirty="0" smtClean="0"/>
              <a:t>Eleição direta para Presidente (1989): eleição de Fernando Collor de Mello 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121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Balizas Históricas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Campanha pelo “impedimento” do Presidente Collor (1992)</a:t>
            </a:r>
          </a:p>
          <a:p>
            <a:r>
              <a:rPr lang="pt-BR" dirty="0" smtClean="0"/>
              <a:t>Rearranjo político, reforma do Estado e projeto econômico: o Plano Real (1994-1995)</a:t>
            </a:r>
          </a:p>
          <a:p>
            <a:pPr lvl="1"/>
            <a:r>
              <a:rPr lang="pt-BR" dirty="0" smtClean="0"/>
              <a:t>Plano Real: controle da inflação (inercial): superávits primários; metas de inflação; âncora cambial</a:t>
            </a:r>
          </a:p>
          <a:p>
            <a:pPr lvl="1"/>
            <a:r>
              <a:rPr lang="pt-BR" dirty="0" smtClean="0"/>
              <a:t>O Real e as crises econômicas mundiais (1997, 2008)</a:t>
            </a:r>
          </a:p>
          <a:p>
            <a:r>
              <a:rPr lang="pt-BR" dirty="0" smtClean="0"/>
              <a:t>Governo FHC (1995-2002): liberalismo econômico hesitante?</a:t>
            </a:r>
          </a:p>
          <a:p>
            <a:r>
              <a:rPr lang="pt-BR" dirty="0" smtClean="0"/>
              <a:t>Governo Lula (2003-2010): social-desenvolvimentismo matizado?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70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Democracia no Brasil: teorias políticas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“Presidencialismo de coalizão” (Sergio Abranches): conjugação central no sistema político brasileiro entre pactos interpartidários e  eleição direta para Presidente da República, que se vê obrigado a formar uma base parlamentar para garantir a governabilidade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Peemedebismo</a:t>
            </a:r>
            <a:r>
              <a:rPr lang="pt-BR" dirty="0" smtClean="0"/>
              <a:t>” (Marcos Nobre): cultura política imobilista baseada na formação de </a:t>
            </a:r>
            <a:r>
              <a:rPr lang="pt-BR" dirty="0" err="1" smtClean="0"/>
              <a:t>supermaiorias</a:t>
            </a:r>
            <a:r>
              <a:rPr lang="pt-BR" dirty="0" smtClean="0"/>
              <a:t> governistas e produção de “vetos” que bloqueiam a democratização da sociedade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Lulismo</a:t>
            </a:r>
            <a:r>
              <a:rPr lang="pt-BR" dirty="0" smtClean="0"/>
              <a:t>” (André Singer): realinhamento eleitoral das novas bases sociais (assalariados e “pobres”) sob a liderança carismática de Lula (mais do que uma identificação com o PT ou com valores de esquerda)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88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Estado e Sistema Político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Presidencialismo: poder de agenda, nomeação de cargos e poder decisório</a:t>
            </a:r>
          </a:p>
          <a:p>
            <a:r>
              <a:rPr lang="pt-BR" dirty="0" smtClean="0"/>
              <a:t>Parlamento: espaço de debate ideológico, negociações fisiológicas, definição de marcos institucionais amplos e ações de </a:t>
            </a:r>
            <a:r>
              <a:rPr lang="pt-BR" i="1" dirty="0" smtClean="0"/>
              <a:t>lobbys </a:t>
            </a:r>
            <a:r>
              <a:rPr lang="pt-BR" dirty="0" smtClean="0"/>
              <a:t>(econômicos, corporativos, confessionais, sindicais)</a:t>
            </a:r>
          </a:p>
          <a:p>
            <a:r>
              <a:rPr lang="pt-BR" dirty="0" smtClean="0"/>
              <a:t>Sistema de Partidos: pulverização, fisiologismo e minorias ativas no Congresso</a:t>
            </a:r>
          </a:p>
          <a:p>
            <a:r>
              <a:rPr lang="pt-BR" dirty="0" smtClean="0"/>
              <a:t>Ministérios de alta porosidade social: saúde, educação</a:t>
            </a:r>
          </a:p>
          <a:p>
            <a:r>
              <a:rPr lang="pt-BR" dirty="0" smtClean="0"/>
              <a:t>Ministérios político-fisiológicos: transporte, energia</a:t>
            </a:r>
          </a:p>
          <a:p>
            <a:r>
              <a:rPr lang="pt-BR" dirty="0" smtClean="0"/>
              <a:t>Ministérios e agências </a:t>
            </a:r>
            <a:r>
              <a:rPr lang="pt-BR" dirty="0" err="1" smtClean="0"/>
              <a:t>tecnoburocráticas</a:t>
            </a:r>
            <a:r>
              <a:rPr lang="pt-BR" dirty="0" smtClean="0"/>
              <a:t> da área econômica: “blindagem” contra negociações de cargos políticos</a:t>
            </a:r>
          </a:p>
          <a:p>
            <a:r>
              <a:rPr lang="pt-BR" dirty="0" smtClean="0"/>
              <a:t>Agências regulatórias</a:t>
            </a:r>
          </a:p>
          <a:p>
            <a:r>
              <a:rPr lang="pt-BR" dirty="0" smtClean="0"/>
              <a:t>Hipertrofia da União e pouca integração entre os entes federativos (Estados e Municípios), sobretudo em políticas sociais</a:t>
            </a:r>
          </a:p>
          <a:p>
            <a:r>
              <a:rPr lang="pt-BR" dirty="0" err="1" smtClean="0"/>
              <a:t>Disfuncionalidade</a:t>
            </a:r>
            <a:r>
              <a:rPr lang="pt-BR" dirty="0" smtClean="0"/>
              <a:t> fiscal e tributária</a:t>
            </a:r>
          </a:p>
          <a:p>
            <a:r>
              <a:rPr lang="pt-BR" dirty="0" smtClean="0"/>
              <a:t>Estado cartorial, Estado tutor-regulador, Estado do Bem-Estar Social: tensões e interações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65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pt-BR" dirty="0" smtClean="0"/>
              <a:t>Cultura política, democracia e sociedade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Cultura política democrática pós-ditadura: oposição ao autoritarismo hipertrofiou a demanda por direitos, em detrimento dos deveres com a vida democrática?</a:t>
            </a:r>
          </a:p>
          <a:p>
            <a:r>
              <a:rPr lang="pt-BR" dirty="0" smtClean="0"/>
              <a:t>Sistema político democrático-eleitoral e cultura política autoritária e fisiológica?</a:t>
            </a:r>
          </a:p>
          <a:p>
            <a:r>
              <a:rPr lang="pt-BR" dirty="0" smtClean="0"/>
              <a:t>Permanência de uma cultura liberal-oligárquica e ausência de uma cultura liberal-democrática?</a:t>
            </a:r>
          </a:p>
          <a:p>
            <a:r>
              <a:rPr lang="pt-BR" dirty="0" smtClean="0"/>
              <a:t>Qual o lugar dos movimentos sociais na democracia brasileira?</a:t>
            </a:r>
          </a:p>
          <a:p>
            <a:r>
              <a:rPr lang="pt-BR" dirty="0" smtClean="0"/>
              <a:t>Aporia entre movimentos sociais (demandas por direitos) e sistema político institucional? </a:t>
            </a:r>
          </a:p>
          <a:p>
            <a:r>
              <a:rPr lang="pt-BR" dirty="0" err="1" smtClean="0"/>
              <a:t>Judicialização</a:t>
            </a:r>
            <a:r>
              <a:rPr lang="pt-BR" dirty="0" smtClean="0"/>
              <a:t> da política ou hipertrofia do Poder Judiciário em tempos de crise?</a:t>
            </a:r>
          </a:p>
          <a:p>
            <a:r>
              <a:rPr lang="pt-BR" dirty="0" smtClean="0"/>
              <a:t>Déficit de democracia na sociedade (elitismo da classe média e conservadorismo das classes populares)? </a:t>
            </a:r>
          </a:p>
          <a:p>
            <a:r>
              <a:rPr lang="pt-BR" dirty="0" smtClean="0"/>
              <a:t>Democracia política consolidada, sem cidadania universal (direitos civis)?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04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Os desafios da democracia brasileira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Corrupção e </a:t>
            </a:r>
            <a:r>
              <a:rPr lang="pt-BR" dirty="0" smtClean="0"/>
              <a:t>F</a:t>
            </a:r>
            <a:r>
              <a:rPr lang="pt-BR" dirty="0" smtClean="0"/>
              <a:t>isiologismo </a:t>
            </a:r>
          </a:p>
          <a:p>
            <a:r>
              <a:rPr lang="pt-BR" dirty="0" smtClean="0"/>
              <a:t>Violência social e violência do Estado</a:t>
            </a:r>
          </a:p>
          <a:p>
            <a:r>
              <a:rPr lang="pt-BR" dirty="0" smtClean="0"/>
              <a:t>De</a:t>
            </a:r>
            <a:r>
              <a:rPr lang="pt-BR" dirty="0" smtClean="0"/>
              <a:t>sigualdade </a:t>
            </a:r>
            <a:r>
              <a:rPr lang="pt-BR" dirty="0" err="1" smtClean="0"/>
              <a:t>sócio-econômica</a:t>
            </a:r>
            <a:endParaRPr lang="pt-BR" dirty="0" smtClean="0"/>
          </a:p>
          <a:p>
            <a:r>
              <a:rPr lang="pt-BR" dirty="0" smtClean="0"/>
              <a:t>Emergência da Nova Direita: entre o elitismo “liberal” e o autoritarismo “integrista”</a:t>
            </a:r>
          </a:p>
          <a:p>
            <a:r>
              <a:rPr lang="pt-BR" dirty="0" smtClean="0"/>
              <a:t>Cultura da intolerância generalizada com </a:t>
            </a:r>
            <a:r>
              <a:rPr lang="pt-BR" smtClean="0"/>
              <a:t>apoio da mídia conservadora</a:t>
            </a:r>
            <a:endParaRPr lang="pt-BR" dirty="0" smtClean="0"/>
          </a:p>
          <a:p>
            <a:r>
              <a:rPr lang="pt-BR" dirty="0" smtClean="0"/>
              <a:t>Ausência de um credo democrático: crítica social aos valores fundantes da democracia contemporânea (Direitos Humanos, Controle público do Estado, Cidadania universal plena, interação Estado-</a:t>
            </a:r>
            <a:r>
              <a:rPr lang="pt-BR" dirty="0" err="1" smtClean="0"/>
              <a:t>Socidade</a:t>
            </a:r>
            <a:r>
              <a:rPr lang="pt-BR" dirty="0" smtClean="0"/>
              <a:t> na forma de Conselhos e outros espaços de ação, produção de novos direitos, arenas públicas de resolução de conflito, regulação estatal das desigualdades materiais, direitos das minorias, controle dos vetos corporativos e ideológicos sobre os processos de aprofundamento institucional)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025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666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 democracia brasileira e suas contradições</vt:lpstr>
      <vt:lpstr>Balizas Históricas</vt:lpstr>
      <vt:lpstr>Balizas Históricas</vt:lpstr>
      <vt:lpstr>Democracia no Brasil: teorias políticas</vt:lpstr>
      <vt:lpstr>Estrutura do Estado e Sistema Político</vt:lpstr>
      <vt:lpstr>Cultura política, democracia e sociedade</vt:lpstr>
      <vt:lpstr>Os desafios da democracia brasileira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democracia brasileira e suas contradições</dc:title>
  <dc:creator>Marcos Napolitano</dc:creator>
  <cp:lastModifiedBy>Marcos Napolitano</cp:lastModifiedBy>
  <cp:revision>10</cp:revision>
  <dcterms:created xsi:type="dcterms:W3CDTF">2015-11-05T03:05:47Z</dcterms:created>
  <dcterms:modified xsi:type="dcterms:W3CDTF">2015-11-05T04:02:45Z</dcterms:modified>
</cp:coreProperties>
</file>